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embeddings/oleObject1.wdp" ContentType="image/vnd.ms-photo"/>
  <Override PartName="/ppt/embeddings/oleObject2.wdp" ContentType="image/vnd.ms-photo"/>
  <Override PartName="/ppt/embeddings/oleObject3.wdp" ContentType="image/vnd.ms-photo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48" r:id="rId1"/>
  </p:sldMasterIdLst>
  <p:notesMasterIdLst>
    <p:notesMasterId r:id="rId2"/>
  </p:notesMasterIdLst>
  <p:sldIdLst>
    <p:sldId id="383" r:id="rId3"/>
    <p:sldId id="303" r:id="rId4"/>
    <p:sldId id="735" r:id="rId5"/>
    <p:sldId id="730" r:id="rId6"/>
    <p:sldId id="726" r:id="rId7"/>
    <p:sldId id="727" r:id="rId8"/>
    <p:sldId id="731" r:id="rId9"/>
    <p:sldId id="728" r:id="rId10"/>
    <p:sldId id="729" r:id="rId11"/>
    <p:sldId id="732" r:id="rId12"/>
    <p:sldId id="733" r:id="rId13"/>
    <p:sldId id="734" r:id="rId14"/>
    <p:sldId id="722" r:id="rId15"/>
    <p:sldId id="736" r:id="rId16"/>
    <p:sldId id="386" r:id="rId17"/>
    <p:sldId id="582" r:id="rId18"/>
    <p:sldId id="574" r:id="rId19"/>
    <p:sldId id="471" r:id="rId20"/>
    <p:sldId id="709" r:id="rId21"/>
    <p:sldId id="459" r:id="rId22"/>
    <p:sldId id="460" r:id="rId23"/>
    <p:sldId id="461" r:id="rId24"/>
    <p:sldId id="463" r:id="rId25"/>
    <p:sldId id="516" r:id="rId26"/>
    <p:sldId id="517" r:id="rId27"/>
    <p:sldId id="466" r:id="rId28"/>
    <p:sldId id="457" r:id="rId29"/>
    <p:sldId id="703" r:id="rId30"/>
    <p:sldId id="695" r:id="rId31"/>
    <p:sldId id="478" r:id="rId32"/>
    <p:sldId id="500" r:id="rId33"/>
    <p:sldId id="439" r:id="rId34"/>
    <p:sldId id="360" r:id="rId35"/>
    <p:sldId id="326" r:id="rId36"/>
    <p:sldId id="437" r:id="rId37"/>
    <p:sldId id="553" r:id="rId38"/>
    <p:sldId id="554" r:id="rId39"/>
    <p:sldId id="373" r:id="rId40"/>
    <p:sldId id="626" r:id="rId41"/>
    <p:sldId id="370" r:id="rId42"/>
    <p:sldId id="438" r:id="rId43"/>
    <p:sldId id="724" r:id="rId44"/>
    <p:sldId id="725" r:id="rId45"/>
    <p:sldId id="411" r:id="rId46"/>
    <p:sldId id="723" r:id="rId47"/>
    <p:sldId id="310" r:id="rId48"/>
    <p:sldId id="311" r:id="rId49"/>
    <p:sldId id="620" r:id="rId50"/>
    <p:sldId id="397" r:id="rId51"/>
    <p:sldId id="616" r:id="rId52"/>
    <p:sldId id="412" r:id="rId53"/>
    <p:sldId id="410" r:id="rId54"/>
    <p:sldId id="357" r:id="rId55"/>
    <p:sldId id="719" r:id="rId56"/>
    <p:sldId id="696" r:id="rId57"/>
    <p:sldId id="296" r:id="rId58"/>
  </p:sldIdLst>
  <p:sldSz cx="12192000" cy="6858000"/>
  <p:notesSz cx="6797675" cy="99298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mAuthor id="1" name="paik" initials="p" lastIdx="0" clrIdx="0"/>
</p:cmAuthorLst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258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210" y="96"/>
      </p:cViewPr>
      <p:guideLst>
        <p:guide orient="horz" pos="2159"/>
        <p:guide pos="3839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75" d="100"/>
        <a:sy n="75" d="100"/>
      </p:scale>
      <p:origin x="0" y="-9432"/>
    </p:cViewPr>
  </p:sorter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slide" Target="slides/slide17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8.xml"  /><Relationship Id="rId21" Type="http://schemas.openxmlformats.org/officeDocument/2006/relationships/slide" Target="slides/slide19.xml"  /><Relationship Id="rId22" Type="http://schemas.openxmlformats.org/officeDocument/2006/relationships/slide" Target="slides/slide20.xml"  /><Relationship Id="rId23" Type="http://schemas.openxmlformats.org/officeDocument/2006/relationships/slide" Target="slides/slide21.xml"  /><Relationship Id="rId24" Type="http://schemas.openxmlformats.org/officeDocument/2006/relationships/slide" Target="slides/slide22.xml"  /><Relationship Id="rId25" Type="http://schemas.openxmlformats.org/officeDocument/2006/relationships/slide" Target="slides/slide23.xml"  /><Relationship Id="rId26" Type="http://schemas.openxmlformats.org/officeDocument/2006/relationships/slide" Target="slides/slide24.xml"  /><Relationship Id="rId27" Type="http://schemas.openxmlformats.org/officeDocument/2006/relationships/slide" Target="slides/slide25.xml"  /><Relationship Id="rId28" Type="http://schemas.openxmlformats.org/officeDocument/2006/relationships/slide" Target="slides/slide26.xml"  /><Relationship Id="rId29" Type="http://schemas.openxmlformats.org/officeDocument/2006/relationships/slide" Target="slides/slide27.xml"  /><Relationship Id="rId3" Type="http://schemas.openxmlformats.org/officeDocument/2006/relationships/slide" Target="slides/slide1.xml"  /><Relationship Id="rId30" Type="http://schemas.openxmlformats.org/officeDocument/2006/relationships/slide" Target="slides/slide28.xml"  /><Relationship Id="rId31" Type="http://schemas.openxmlformats.org/officeDocument/2006/relationships/slide" Target="slides/slide29.xml"  /><Relationship Id="rId32" Type="http://schemas.openxmlformats.org/officeDocument/2006/relationships/slide" Target="slides/slide30.xml"  /><Relationship Id="rId33" Type="http://schemas.openxmlformats.org/officeDocument/2006/relationships/slide" Target="slides/slide31.xml"  /><Relationship Id="rId34" Type="http://schemas.openxmlformats.org/officeDocument/2006/relationships/slide" Target="slides/slide32.xml"  /><Relationship Id="rId35" Type="http://schemas.openxmlformats.org/officeDocument/2006/relationships/slide" Target="slides/slide33.xml"  /><Relationship Id="rId36" Type="http://schemas.openxmlformats.org/officeDocument/2006/relationships/slide" Target="slides/slide34.xml"  /><Relationship Id="rId37" Type="http://schemas.openxmlformats.org/officeDocument/2006/relationships/slide" Target="slides/slide35.xml"  /><Relationship Id="rId38" Type="http://schemas.openxmlformats.org/officeDocument/2006/relationships/slide" Target="slides/slide36.xml"  /><Relationship Id="rId39" Type="http://schemas.openxmlformats.org/officeDocument/2006/relationships/slide" Target="slides/slide37.xml"  /><Relationship Id="rId4" Type="http://schemas.openxmlformats.org/officeDocument/2006/relationships/slide" Target="slides/slide2.xml"  /><Relationship Id="rId40" Type="http://schemas.openxmlformats.org/officeDocument/2006/relationships/slide" Target="slides/slide38.xml"  /><Relationship Id="rId41" Type="http://schemas.openxmlformats.org/officeDocument/2006/relationships/slide" Target="slides/slide39.xml"  /><Relationship Id="rId42" Type="http://schemas.openxmlformats.org/officeDocument/2006/relationships/slide" Target="slides/slide40.xml"  /><Relationship Id="rId43" Type="http://schemas.openxmlformats.org/officeDocument/2006/relationships/slide" Target="slides/slide41.xml"  /><Relationship Id="rId44" Type="http://schemas.openxmlformats.org/officeDocument/2006/relationships/slide" Target="slides/slide42.xml"  /><Relationship Id="rId45" Type="http://schemas.openxmlformats.org/officeDocument/2006/relationships/slide" Target="slides/slide43.xml"  /><Relationship Id="rId46" Type="http://schemas.openxmlformats.org/officeDocument/2006/relationships/slide" Target="slides/slide44.xml"  /><Relationship Id="rId47" Type="http://schemas.openxmlformats.org/officeDocument/2006/relationships/slide" Target="slides/slide45.xml"  /><Relationship Id="rId48" Type="http://schemas.openxmlformats.org/officeDocument/2006/relationships/slide" Target="slides/slide46.xml"  /><Relationship Id="rId49" Type="http://schemas.openxmlformats.org/officeDocument/2006/relationships/slide" Target="slides/slide47.xml"  /><Relationship Id="rId5" Type="http://schemas.openxmlformats.org/officeDocument/2006/relationships/slide" Target="slides/slide3.xml"  /><Relationship Id="rId50" Type="http://schemas.openxmlformats.org/officeDocument/2006/relationships/slide" Target="slides/slide48.xml"  /><Relationship Id="rId51" Type="http://schemas.openxmlformats.org/officeDocument/2006/relationships/slide" Target="slides/slide49.xml"  /><Relationship Id="rId52" Type="http://schemas.openxmlformats.org/officeDocument/2006/relationships/slide" Target="slides/slide50.xml"  /><Relationship Id="rId53" Type="http://schemas.openxmlformats.org/officeDocument/2006/relationships/slide" Target="slides/slide51.xml"  /><Relationship Id="rId54" Type="http://schemas.openxmlformats.org/officeDocument/2006/relationships/slide" Target="slides/slide52.xml"  /><Relationship Id="rId55" Type="http://schemas.openxmlformats.org/officeDocument/2006/relationships/slide" Target="slides/slide53.xml"  /><Relationship Id="rId56" Type="http://schemas.openxmlformats.org/officeDocument/2006/relationships/slide" Target="slides/slide54.xml"  /><Relationship Id="rId57" Type="http://schemas.openxmlformats.org/officeDocument/2006/relationships/slide" Target="slides/slide55.xml"  /><Relationship Id="rId58" Type="http://schemas.openxmlformats.org/officeDocument/2006/relationships/slide" Target="slides/slide56.xml"  /><Relationship Id="rId59" Type="http://schemas.openxmlformats.org/officeDocument/2006/relationships/commentAuthors" Target="commentAuthors.xml"  /><Relationship Id="rId6" Type="http://schemas.openxmlformats.org/officeDocument/2006/relationships/slide" Target="slides/slide4.xml"  /><Relationship Id="rId60" Type="http://schemas.openxmlformats.org/officeDocument/2006/relationships/presProps" Target="presProps.xml"  /><Relationship Id="rId61" Type="http://schemas.openxmlformats.org/officeDocument/2006/relationships/viewProps" Target="viewProps.xml"  /><Relationship Id="rId62" Type="http://schemas.openxmlformats.org/officeDocument/2006/relationships/theme" Target="theme/theme1.xml"  /><Relationship Id="rId63" Type="http://schemas.openxmlformats.org/officeDocument/2006/relationships/tableStyles" Target="tableStyles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C04B8087-6CF8-4261-B84A-9613451D053A}" type="datetime1">
              <a:rPr lang="ko-KR" altLang="en-US"/>
              <a:pPr lvl="0">
                <a:defRPr/>
              </a:pPr>
              <a:t>2025-07-01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4EC1094F-D6A2-4853-BCBA-242C0C751C85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18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46.xml"  /><Relationship Id="rId2" Type="http://schemas.openxmlformats.org/officeDocument/2006/relationships/notesMaster" Target="../notesMasters/notesMaster1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slide" Target="../slides/slide47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en-IN"/>
              <a:t>Source image:-</a:t>
            </a:r>
            <a:endParaRPr lang="en-IN"/>
          </a:p>
          <a:p>
            <a:pPr lvl="0">
              <a:defRPr/>
            </a:pPr>
            <a:r>
              <a:rPr lang="en-IN"/>
              <a:t>https://pixabay.com/en/man-male-adult-person-caucasian-1209494/</a:t>
            </a:r>
            <a:endParaRPr lang="en-IN"/>
          </a:p>
          <a:p>
            <a:pPr lvl="0">
              <a:defRPr/>
            </a:pPr>
            <a:r>
              <a:rPr lang="en-IN"/>
              <a:t>https://pixabay.com/en/beard-business-business-people-2286446/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CA2D21D1-52E2-420B-B491-CFF6D7BB79FB}" type="slidenum">
              <a:rPr lang="en-US"/>
              <a:pPr lvl="0"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 sz="1200"/>
              <a:t>반응적 교수가 적용된 교실에서는 교사가 미리 계획한 대로 수업이 진행될 수 없다</a:t>
            </a:r>
            <a:r>
              <a:rPr lang="en-US" altLang="ko-KR" sz="1200"/>
              <a:t>. </a:t>
            </a:r>
            <a:r>
              <a:rPr lang="ko-KR" altLang="en-US" sz="1200"/>
              <a:t>왜냐하면</a:t>
            </a:r>
            <a:r>
              <a:rPr lang="en-US" altLang="ko-KR" sz="1200"/>
              <a:t>, </a:t>
            </a:r>
            <a:r>
              <a:rPr lang="ko-KR" altLang="en-US" sz="1200"/>
              <a:t>학생들은 수업에 가져오는 다양한 아이디어에 반응해야 되기 때문이다</a:t>
            </a:r>
            <a:r>
              <a:rPr lang="en-US" altLang="ko-KR" sz="1200"/>
              <a:t>.</a:t>
            </a:r>
            <a:endParaRPr lang="en-US" altLang="ko-KR" sz="1200"/>
          </a:p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endParaRPr lang="en-US" altLang="ko-KR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정해진 수업 지도안이나 교과서에서 제시된 학습 범위를 본 차시에 반드시 다루어야 한다는 강박에서 벗어나 학생의 아이디어에 주의를 기울일 때 반응적 교수를 실행할 가능성이 높아질 것으로 보인다</a:t>
            </a:r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altLang="ko-KR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6167E0C7-773C-4A62-AA92-9C8F6B08F98D}" type="slidenum">
              <a:rPr lang="en-US" altLang="en-US"/>
              <a:pPr lvl="0">
                <a:defRPr/>
              </a:pPr>
              <a:t>40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국내외에서 반응적 교수법과 관련된 다양한 사례 중심의 선행 연구가 진행되고 있으나 반응적 교수법은 수업의 여러 요소가 관여하기 때문에</a:t>
            </a:r>
            <a:r>
              <a:rPr lang="en-US" altLang="ko-KR" sz="1200" kern="1200" baseline="300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</a:t>
            </a:r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다양한 양상으로 이루어지므로 사례를 통해 이해할 것을 권장하며 반응적 교수법의 사례에는 일반적으로 첫 단계는 학습자 생각의 본질 존중하기</a:t>
            </a:r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(foregrounding the substance of students’ idea), </a:t>
            </a:r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둘째 단계는 학습자 생각에서 학문적 연결 관계 인식하기</a:t>
            </a:r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(recognizing the disciplinary connections within students’ idea), </a:t>
            </a:r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셋째 단계는 학습자 생각의 본질 확장하기</a:t>
            </a:r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(taking up the pursuing the substance of student thinking)</a:t>
            </a:r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를</a:t>
            </a:r>
            <a:r>
              <a:rPr lang="en-US" altLang="ko-KR" sz="1200" kern="1200" baseline="300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 </a:t>
            </a:r>
            <a:r>
              <a:rPr lang="ko-KR" alt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포함하였다</a:t>
            </a:r>
            <a:r>
              <a:rPr lang="en-US" altLang="ko-KR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altLang="ko-KR" sz="1200" kern="1200" baseline="300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endParaRPr lang="en-US" altLang="ko-KR" sz="1200" kern="1200" baseline="300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6167E0C7-773C-4A62-AA92-9C8F6B08F98D}" type="slidenum">
              <a:rPr lang="en-US" altLang="en-US"/>
              <a:pPr lvl="0">
                <a:defRPr/>
              </a:pPr>
              <a:t>41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7850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F53427-3D4E-4828-B3F4-F00C38FEC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06BF8CF-3345-495B-B039-1F0896949E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31691EF-6B43-45FA-A27D-90C7A9AD12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FBD626-7868-4573-9C94-072F39000BA8}" type="datetimeFigureOut">
              <a:rPr lang="ko-KR" altLang="en-US" smtClean="0"/>
              <a:t>2025-06-13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F3D6204-B118-4825-BEC3-0F07C4D94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792E987-31EF-4D60-9854-0E60E1AA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C575BC-1D44-49D9-861E-79693A2EEAA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1144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55D0EC62-46DE-4EFA-BB3D-F7D94DC9D3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094D09F-B76B-44A4-BC4E-C447D166C1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7DBCA96-DF23-48B8-ADBB-954B374DBC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FBD626-7868-4573-9C94-072F39000BA8}" type="datetimeFigureOut">
              <a:rPr lang="ko-KR" altLang="en-US" smtClean="0"/>
              <a:t>2025-06-13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8A0004F-60AC-4055-9530-B1359078D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BBD6CB3-A2A0-4A03-868A-4CA4E59A5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C575BC-1D44-49D9-861E-79693A2EEAA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8068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F7A4823-27CE-4776-8232-01EF8FFB3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6E5EB9F-DADC-4302-9222-085BEBF69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14A9F28-8355-4A71-83A7-79B845284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7669-FA22-473A-BB68-3E7BBF08943A}" type="datetimeFigureOut">
              <a:rPr lang="ko-KR" altLang="en-US" smtClean="0"/>
              <a:t>2025-06-13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4639CA1-9992-4C14-8FAB-C28C07BE5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897B5DE-489B-4CE1-97A8-A2C7960FD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47670-D13E-4824-8D69-61BEF12CDED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1578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KoPub돋움체 Bold" pitchFamily="18" charset="-127"/>
                <a:ea typeface="KoPub돋움체 Bold" pitchFamily="18" charset="-127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3A3AAE-567A-4919-A141-AA819798022A}"/>
              </a:ext>
            </a:extLst>
          </p:cNvPr>
          <p:cNvSpPr/>
          <p:nvPr userDrawn="1"/>
        </p:nvSpPr>
        <p:spPr>
          <a:xfrm>
            <a:off x="323529" y="301408"/>
            <a:ext cx="11573197" cy="72424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9182100" y="63690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에스코어 드림 5 Medium" pitchFamily="34" charset="-127"/>
                <a:ea typeface="에스코어 드림 5 Medium" pitchFamily="34" charset="-127"/>
              </a:defRPr>
            </a:lvl1pPr>
          </a:lstStyle>
          <a:p>
            <a:fld id="{E8B9112A-CA5B-42CB-A230-9F9412D6555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4468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bg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/>
          <p:nvPr/>
        </p:nvSpPr>
        <p:spPr>
          <a:xfrm>
            <a:off x="9208000" y="0"/>
            <a:ext cx="2984000" cy="6868467"/>
          </a:xfrm>
          <a:custGeom>
            <a:avLst/>
            <a:gdLst/>
            <a:ahLst/>
            <a:cxnLst/>
            <a:rect l="l" t="t" r="r" b="b"/>
            <a:pathLst>
              <a:path w="89520" h="206054" extrusionOk="0">
                <a:moveTo>
                  <a:pt x="0" y="206054"/>
                </a:moveTo>
                <a:lnTo>
                  <a:pt x="89520" y="0"/>
                </a:lnTo>
                <a:lnTo>
                  <a:pt x="89520" y="20605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59" name="Google Shape;59;p10"/>
          <p:cNvSpPr/>
          <p:nvPr/>
        </p:nvSpPr>
        <p:spPr>
          <a:xfrm>
            <a:off x="9982256" y="2291969"/>
            <a:ext cx="1435497" cy="2318896"/>
          </a:xfrm>
          <a:custGeom>
            <a:avLst/>
            <a:gdLst/>
            <a:ahLst/>
            <a:cxnLst/>
            <a:rect l="l" t="t" r="r" b="b"/>
            <a:pathLst>
              <a:path w="875303" h="1419732" extrusionOk="0">
                <a:moveTo>
                  <a:pt x="617692" y="0"/>
                </a:moveTo>
                <a:lnTo>
                  <a:pt x="0" y="1419733"/>
                </a:lnTo>
                <a:lnTo>
                  <a:pt x="257611" y="1419733"/>
                </a:lnTo>
                <a:lnTo>
                  <a:pt x="875303" y="0"/>
                </a:lnTo>
                <a:lnTo>
                  <a:pt x="6176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Calibri"/>
              <a:sym typeface="Calibri"/>
            </a:endParaRPr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609600" y="5875067"/>
            <a:ext cx="8264800" cy="69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algn="ctr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000">
                <a:solidFill>
                  <a:schemeClr val="dk2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</a:lstStyle>
          <a:p>
            <a:endParaRPr dirty="0"/>
          </a:p>
        </p:txBody>
      </p:sp>
      <p:sp>
        <p:nvSpPr>
          <p:cNvPr id="61" name="Google Shape;61;p10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55899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un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25404F2-BE9A-4460-8815-8F645183555F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40891C5-DC43-4375-8CB0-C34E2AA0AF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29761" y="1096462"/>
            <a:ext cx="2513913" cy="2511410"/>
          </a:xfrm>
          <a:prstGeom prst="round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IN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3D9E54CC-1FF9-41BA-94DE-553EC6ED422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25742" y="3007323"/>
            <a:ext cx="2513913" cy="2511410"/>
          </a:xfrm>
          <a:prstGeom prst="round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IN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C3A233E-3F5D-4841-9CB2-E15E4A8BE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1" cy="7110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6758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1" cy="711081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lvl1pPr algn="l">
              <a:defRPr sz="1300"/>
            </a:lvl1pPr>
          </a:lstStyle>
          <a:p>
            <a:fld id="{425404F2-BE9A-4460-8815-8F645183555F}" type="datetimeFigureOut">
              <a:rPr lang="en-US" smtClean="0"/>
              <a:pPr/>
              <a:t>6/13/2025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721601" y="6356352"/>
            <a:ext cx="3860800" cy="365125"/>
          </a:xfrm>
          <a:prstGeom prst="rect">
            <a:avLst/>
          </a:prstGeom>
        </p:spPr>
        <p:txBody>
          <a:bodyPr/>
          <a:lstStyle>
            <a:lvl1pPr algn="r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714405" y="404446"/>
            <a:ext cx="477594" cy="451468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Open Sans"/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88A0B5-076F-41F7-835B-644C3F38DDC6}"/>
              </a:ext>
            </a:extLst>
          </p:cNvPr>
          <p:cNvSpPr/>
          <p:nvPr userDrawn="1"/>
        </p:nvSpPr>
        <p:spPr>
          <a:xfrm>
            <a:off x="1" y="404446"/>
            <a:ext cx="167098" cy="4514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87702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5611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E5F8D63-B092-46FB-A796-F357A7BE9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40842A0-76B3-4527-8076-F9EA880A4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CB0359-3501-4A26-AC36-0A5F97F5BD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FBD626-7868-4573-9C94-072F39000BA8}" type="datetimeFigureOut">
              <a:rPr lang="ko-KR" altLang="en-US" smtClean="0"/>
              <a:t>2025-06-13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AB4188D-C88D-41E9-985D-3C5787A13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E03AFB0-5CD5-40C0-8178-A27E5D576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C575BC-1D44-49D9-861E-79693A2EEAA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7498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4659F0-AD3A-4252-96C0-A4B77B263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ADD956B-54D8-4828-8D34-22D0F2B006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A51796F-0064-4318-AB80-BA600D257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45654D2-4C37-49CA-995C-A10754B8D33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FBD626-7868-4573-9C94-072F39000BA8}" type="datetimeFigureOut">
              <a:rPr lang="ko-KR" altLang="en-US" smtClean="0"/>
              <a:t>2025-06-13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376B968-0976-4FD6-B2B1-E744060BE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6D072B3-B59B-44FD-BAB9-33E912765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C575BC-1D44-49D9-861E-79693A2EEAA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395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A0A2BCE-F231-48CA-B36F-6C8CFC02C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5E6961B-F4DF-4CC9-8A91-88193E7FD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D1E326C-0F04-43A7-9CC3-6768534C8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5C828519-F6E1-4193-9292-B6846EF0B8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40034CA-AF4F-4D7C-AC52-24DFF4F43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26E4D8E-5B76-4E2E-97E4-52BA0675CA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FBD626-7868-4573-9C94-072F39000BA8}" type="datetimeFigureOut">
              <a:rPr lang="ko-KR" altLang="en-US" smtClean="0"/>
              <a:t>2025-06-13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9B1BA6D-F20C-4791-9963-5CC41F4E5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82D24641-7912-4C0C-91D5-9520DFE5A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C575BC-1D44-49D9-861E-79693A2EEAA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5733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08D3DE9-D38E-4ED7-9F02-D2C0EADBF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CF4CE11-C016-49DB-A645-340D38D18C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FBD626-7868-4573-9C94-072F39000BA8}" type="datetimeFigureOut">
              <a:rPr lang="ko-KR" altLang="en-US" smtClean="0"/>
              <a:t>2025-06-13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CDA553B-4966-4E6B-87AE-BF33DEF41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8E549F5-DBB7-41C2-B002-C2BB9741A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C575BC-1D44-49D9-861E-79693A2EEAA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4796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75F3942-2AF7-4935-A190-94960654FA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FBD626-7868-4573-9C94-072F39000BA8}" type="datetimeFigureOut">
              <a:rPr lang="ko-KR" altLang="en-US" smtClean="0"/>
              <a:t>2025-06-13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A1B9E54-2F7C-4ECD-8881-2693A1BC7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EA8D7CA-27F8-4DDE-BF3F-77FDCB19A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C575BC-1D44-49D9-861E-79693A2EEAA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9937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8975C87-556B-4980-B61D-61C624D86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BD0ACE1-F518-426F-BFCA-9A8BE90DB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6B5DDB0-DE13-45E0-8965-60728FEB3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50E0795-704C-4E0C-A28F-7E133D3643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FBD626-7868-4573-9C94-072F39000BA8}" type="datetimeFigureOut">
              <a:rPr lang="ko-KR" altLang="en-US" smtClean="0"/>
              <a:t>2025-06-13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66B9008-304E-4E78-997B-9310B7862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E940168-90A3-48F2-AEAC-47259F89D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C575BC-1D44-49D9-861E-79693A2EEAA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2387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7B65CF-A957-4C1A-ADFA-A28541D37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5311A87-7C32-4126-B6C1-CB4A250571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C6E8140-E293-43FF-B3F4-15E95FAED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1BCCFEA-D758-491E-96E0-E11498E9FB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FBD626-7868-4573-9C94-072F39000BA8}" type="datetimeFigureOut">
              <a:rPr lang="ko-KR" altLang="en-US" smtClean="0"/>
              <a:t>2025-06-13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21F01BD-3453-4304-9844-7D2708921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F13794D-17E8-48D6-A84B-F3FC7164D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C575BC-1D44-49D9-861E-79693A2EEAA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6114997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slideLayout" Target="../slideLayouts/slideLayout13.xml"  /><Relationship Id="rId14" Type="http://schemas.openxmlformats.org/officeDocument/2006/relationships/slideLayout" Target="../slideLayouts/slideLayout14.xml"  /><Relationship Id="rId15" Type="http://schemas.openxmlformats.org/officeDocument/2006/relationships/slideLayout" Target="../slideLayouts/slideLayout15.xml"  /><Relationship Id="rId16" Type="http://schemas.openxmlformats.org/officeDocument/2006/relationships/slideLayout" Target="../slideLayouts/slideLayout16.xml"  /><Relationship Id="rId17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63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5" r:id="rId13"/>
    <p:sldLayoutId id="2147483680" r:id="rId14"/>
    <p:sldLayoutId id="2147483681" r:id="rId15"/>
    <p:sldLayoutId id="2147483682" r:id="rId1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gif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5.png"  /><Relationship Id="rId3" Type="http://schemas.openxmlformats.org/officeDocument/2006/relationships/image" Target="../media/image16.png"  /><Relationship Id="rId4" Type="http://schemas.openxmlformats.org/officeDocument/2006/relationships/image" Target="../media/image17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8.pn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9.gif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0.png"  /><Relationship Id="rId3" Type="http://schemas.microsoft.com/office/2007/relationships/hdphoto" Target="../embeddings/oleObject1.wdp"  /><Relationship Id="rId4" Type="http://schemas.openxmlformats.org/officeDocument/2006/relationships/image" Target="../media/image21.png"  /><Relationship Id="rId5" Type="http://schemas.openxmlformats.org/officeDocument/2006/relationships/image" Target="../media/image22.pn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3.png"  /><Relationship Id="rId3" Type="http://schemas.openxmlformats.org/officeDocument/2006/relationships/image" Target="../media/image21.png"  /><Relationship Id="rId4" Type="http://schemas.openxmlformats.org/officeDocument/2006/relationships/image" Target="../media/image22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4.pn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4.png"  /><Relationship Id="rId3" Type="http://schemas.openxmlformats.org/officeDocument/2006/relationships/image" Target="../media/image25.pn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5.xml"  /><Relationship Id="rId2" Type="http://schemas.openxmlformats.org/officeDocument/2006/relationships/notesSlide" Target="../notesSlides/notesSlide1.xml"  /><Relationship Id="rId3" Type="http://schemas.openxmlformats.org/officeDocument/2006/relationships/image" Target="../media/image26.jpeg"  /><Relationship Id="rId4" Type="http://schemas.openxmlformats.org/officeDocument/2006/relationships/image" Target="../media/image27.jpeg"  /><Relationship Id="rId5" Type="http://schemas.openxmlformats.org/officeDocument/2006/relationships/hyperlink" Target="http://www.google.com/url?sa=i&amp;rct=j&amp;q=&amp;esrc=s&amp;source=images&amp;cd=&amp;cad=rja&amp;uact=8&amp;ved=2ahUKEwi6jdDatJnnAhWCyIsBHR_nDooQjRx6BAgBEAQ&amp;url=http://clipart-library.com/clipart/yckr9y8xi.htm&amp;psig=AOvVaw2g5xkO2PGk9HjSsjsJkoZi&amp;ust=1579858229064850" TargetMode="External"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5.xml"  /><Relationship Id="rId2" Type="http://schemas.openxmlformats.org/officeDocument/2006/relationships/image" Target="../media/image28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gif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9.png"  /><Relationship Id="rId3" Type="http://schemas.openxmlformats.org/officeDocument/2006/relationships/image" Target="../media/image30.gif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1.png"  /><Relationship Id="rId3" Type="http://schemas.openxmlformats.org/officeDocument/2006/relationships/image" Target="../media/image32.pn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33.gif"  /><Relationship Id="rId3" Type="http://schemas.openxmlformats.org/officeDocument/2006/relationships/image" Target="../media/image34.png"  /><Relationship Id="rId4" Type="http://schemas.openxmlformats.org/officeDocument/2006/relationships/image" Target="../media/image35.pn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6.png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7.png"  /><Relationship Id="rId3" Type="http://schemas.microsoft.com/office/2007/relationships/hdphoto" Target="../embeddings/oleObject2.wdp"  /><Relationship Id="rId4" Type="http://schemas.openxmlformats.org/officeDocument/2006/relationships/image" Target="../media/image38.jpeg"  /><Relationship Id="rId5" Type="http://schemas.openxmlformats.org/officeDocument/2006/relationships/image" Target="../media/image39.png"  /><Relationship Id="rId6" Type="http://schemas.openxmlformats.org/officeDocument/2006/relationships/image" Target="../media/image40.png"  /><Relationship Id="rId7" Type="http://schemas.microsoft.com/office/2007/relationships/hdphoto" Target="../embeddings/oleObject3.wdp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1.gif"  /><Relationship Id="rId3" Type="http://schemas.openxmlformats.org/officeDocument/2006/relationships/image" Target="../media/image42.png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6.jpeg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43.png"  /><Relationship Id="rId3" Type="http://schemas.openxmlformats.org/officeDocument/2006/relationships/image" Target="../media/image44.svg"  /><Relationship Id="rId4" Type="http://schemas.openxmlformats.org/officeDocument/2006/relationships/image" Target="../media/image45.png"  /><Relationship Id="rId5" Type="http://schemas.openxmlformats.org/officeDocument/2006/relationships/image" Target="../media/image46.svg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4.png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4.png"  /><Relationship Id="rId3" Type="http://schemas.openxmlformats.org/officeDocument/2006/relationships/image" Target="../media/image47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3.gif"  /><Relationship Id="rId3" Type="http://schemas.openxmlformats.org/officeDocument/2006/relationships/image" Target="../media/image4.jpeg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6.xml"  /><Relationship Id="rId2" Type="http://schemas.openxmlformats.org/officeDocument/2006/relationships/image" Target="../media/image21.png"  /></Relationships>
</file>

<file path=ppt/slides/_rels/slide3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3.gif"  /><Relationship Id="rId3" Type="http://schemas.openxmlformats.org/officeDocument/2006/relationships/image" Target="../media/image48.jpeg"  /></Relationships>
</file>

<file path=ppt/slides/_rels/slide3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9.gif"  /><Relationship Id="rId3" Type="http://schemas.openxmlformats.org/officeDocument/2006/relationships/image" Target="../media/image48.jpeg"  /><Relationship Id="rId4" Type="http://schemas.openxmlformats.org/officeDocument/2006/relationships/image" Target="../media/image2.gif"  /></Relationships>
</file>

<file path=ppt/slides/_rels/slide3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3.gif"  /></Relationships>
</file>

<file path=ppt/slides/_rels/slide3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6.png"  /><Relationship Id="rId3" Type="http://schemas.openxmlformats.org/officeDocument/2006/relationships/image" Target="../media/image50.png"  /><Relationship Id="rId4" Type="http://schemas.openxmlformats.org/officeDocument/2006/relationships/hyperlink" Target="https:\\namu.wiki\w\%EA%B7%B8%EB%A6%AC%EC%8A%A4%20%EB%A1%9C%EB%A7%88%20%EC%8B%A0%ED%99%94" TargetMode="External" /><Relationship Id="rId5" Type="http://schemas.openxmlformats.org/officeDocument/2006/relationships/hyperlink" Target="https://namu.wiki/w/%EB%8F%84%EC%A0%81" TargetMode="External" /><Relationship Id="rId6" Type="http://schemas.openxmlformats.org/officeDocument/2006/relationships/hyperlink" Target="https://namu.wiki/w/%EC%97%B0%EC%87%84%EC%82%B4%EC%9D%B8%EB%B2%94" TargetMode="External" /><Relationship Id="rId7" Type="http://schemas.openxmlformats.org/officeDocument/2006/relationships/hyperlink" Target="https:\\namu.wiki\w\%EC%A0%91%EB%8C%80%EC%9D%98%20%EA%B4%80%EC%8A%B5" TargetMode="External" /><Relationship Id="rId8" Type="http://schemas.openxmlformats.org/officeDocument/2006/relationships/hyperlink" Target="https://namu.wiki/w/%EC%B9%A8%EB%8C%80" TargetMode="External" /></Relationships>
</file>

<file path=ppt/slides/_rels/slide3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6.png"  /></Relationships>
</file>

<file path=ppt/slides/_rels/slide3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gif"  /></Relationships>
</file>

<file path=ppt/slides/_rels/slide3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1.gif"  /></Relationships>
</file>

<file path=ppt/slides/_rels/slide3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3.gif"  /><Relationship Id="rId3" Type="http://schemas.openxmlformats.org/officeDocument/2006/relationships/image" Target="../media/image48.jpeg"  /><Relationship Id="rId4" Type="http://schemas.openxmlformats.org/officeDocument/2006/relationships/image" Target="../media/image51.gif"  /></Relationships>
</file>

<file path=ppt/slides/_rels/slide3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0.png"  /><Relationship Id="rId3" Type="http://schemas.microsoft.com/office/2007/relationships/hdphoto" Target="../embeddings/oleObject1.wdp"  /><Relationship Id="rId4" Type="http://schemas.openxmlformats.org/officeDocument/2006/relationships/image" Target="../media/image21.png"  /><Relationship Id="rId5" Type="http://schemas.openxmlformats.org/officeDocument/2006/relationships/image" Target="../media/image22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5.png"  /></Relationships>
</file>

<file path=ppt/slides/_rels/slide4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3.gif"  /></Relationships>
</file>

<file path=ppt/slides/_rels/slide4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gif"  /></Relationships>
</file>

<file path=ppt/slides/_rels/slide4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Relationship Id="rId2" Type="http://schemas.openxmlformats.org/officeDocument/2006/relationships/image" Target="../media/image52.png"  /></Relationships>
</file>

<file path=ppt/slides/_rels/slide4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53.gif"  /></Relationships>
</file>

<file path=ppt/slides/_rels/slide4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53.gif"  /><Relationship Id="rId3" Type="http://schemas.openxmlformats.org/officeDocument/2006/relationships/image" Target="../media/image24.png"  /></Relationships>
</file>

<file path=ppt/slides/_rels/slide4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3.gif"  /></Relationships>
</file>

<file path=ppt/slides/_rels/slide4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notesSlide" Target="../notesSlides/notesSlide2.xml"  /></Relationships>
</file>

<file path=ppt/slides/_rels/slide4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notesSlide" Target="../notesSlides/notesSlide3.xml"  /><Relationship Id="rId3" Type="http://schemas.openxmlformats.org/officeDocument/2006/relationships/image" Target="../media/image54.png"  /></Relationships>
</file>

<file path=ppt/slides/_rels/slide4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Relationship Id="rId2" Type="http://schemas.openxmlformats.org/officeDocument/2006/relationships/image" Target="../media/image55.png"  /></Relationships>
</file>

<file path=ppt/slides/_rels/slide4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4.jpeg"  /><Relationship Id="rId3" Type="http://schemas.openxmlformats.org/officeDocument/2006/relationships/image" Target="../media/image33.gif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6.png"  /><Relationship Id="rId3" Type="http://schemas.openxmlformats.org/officeDocument/2006/relationships/image" Target="../media/image7.png"  /><Relationship Id="rId4" Type="http://schemas.openxmlformats.org/officeDocument/2006/relationships/image" Target="../media/image8.png"  /><Relationship Id="rId5" Type="http://schemas.openxmlformats.org/officeDocument/2006/relationships/image" Target="../media/image9.png"  /></Relationships>
</file>

<file path=ppt/slides/_rels/slide5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Relationship Id="rId2" Type="http://schemas.openxmlformats.org/officeDocument/2006/relationships/image" Target="../media/image56.png"  /></Relationships>
</file>

<file path=ppt/slides/_rels/slide5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57.gif"  /><Relationship Id="rId3" Type="http://schemas.openxmlformats.org/officeDocument/2006/relationships/image" Target="../media/image41.gif"  /><Relationship Id="rId4" Type="http://schemas.openxmlformats.org/officeDocument/2006/relationships/image" Target="../media/image58.jpeg"  /></Relationships>
</file>

<file path=ppt/slides/_rels/slide5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59.gif"  /><Relationship Id="rId3" Type="http://schemas.openxmlformats.org/officeDocument/2006/relationships/image" Target="../media/image60.gif"  /><Relationship Id="rId4" Type="http://schemas.openxmlformats.org/officeDocument/2006/relationships/image" Target="../media/image61.gif"  /></Relationships>
</file>

<file path=ppt/slides/_rels/slide5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62.gif"  /></Relationships>
</file>

<file path=ppt/slides/_rels/slide5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59.gif"  /><Relationship Id="rId3" Type="http://schemas.openxmlformats.org/officeDocument/2006/relationships/image" Target="../media/image60.gif"  /><Relationship Id="rId4" Type="http://schemas.openxmlformats.org/officeDocument/2006/relationships/image" Target="../media/image61.gif"  /></Relationships>
</file>

<file path=ppt/slides/_rels/slide5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59.gif"  /><Relationship Id="rId3" Type="http://schemas.openxmlformats.org/officeDocument/2006/relationships/image" Target="../media/image60.gif"  /><Relationship Id="rId4" Type="http://schemas.openxmlformats.org/officeDocument/2006/relationships/image" Target="../media/image61.gif"  /></Relationships>
</file>

<file path=ppt/slides/_rels/slide5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2" Type="http://schemas.openxmlformats.org/officeDocument/2006/relationships/image" Target="../media/image63.gif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10.png"  /><Relationship Id="rId3" Type="http://schemas.openxmlformats.org/officeDocument/2006/relationships/image" Target="../media/image11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12.png"  /><Relationship Id="rId3" Type="http://schemas.openxmlformats.org/officeDocument/2006/relationships/image" Target="../media/image13.png"  /><Relationship Id="rId4" Type="http://schemas.openxmlformats.org/officeDocument/2006/relationships/image" Target="../media/image14.png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2C8C254-3EA9-437A-8F07-510F3A4FE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346" y="1552036"/>
            <a:ext cx="3429000" cy="3429000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1445923" y="1406006"/>
            <a:ext cx="516359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70C0"/>
                </a:solidFill>
              </a:rPr>
              <a:t>학생 주도적 융합교육</a:t>
            </a:r>
            <a:endParaRPr lang="en-US" altLang="ko-KR" sz="4000" b="1" dirty="0">
              <a:solidFill>
                <a:srgbClr val="0070C0"/>
              </a:solidFill>
            </a:endParaRPr>
          </a:p>
          <a:p>
            <a:pPr algn="ctr"/>
            <a:r>
              <a:rPr lang="en-US" altLang="ko-KR" sz="4000" b="1" dirty="0">
                <a:solidFill>
                  <a:srgbClr val="0070C0"/>
                </a:solidFill>
              </a:rPr>
              <a:t>-1</a:t>
            </a:r>
            <a:r>
              <a:rPr lang="ko-KR" altLang="en-US" sz="4000" b="1" dirty="0">
                <a:solidFill>
                  <a:srgbClr val="0070C0"/>
                </a:solidFill>
              </a:rPr>
              <a:t>학생 </a:t>
            </a:r>
            <a:r>
              <a:rPr lang="en-US" altLang="ko-KR" sz="4000" b="1" dirty="0">
                <a:solidFill>
                  <a:srgbClr val="0070C0"/>
                </a:solidFill>
              </a:rPr>
              <a:t>1</a:t>
            </a:r>
            <a:r>
              <a:rPr lang="ko-KR" altLang="en-US" sz="4000" b="1" dirty="0">
                <a:solidFill>
                  <a:srgbClr val="0070C0"/>
                </a:solidFill>
              </a:rPr>
              <a:t>탐구</a:t>
            </a:r>
            <a:r>
              <a:rPr lang="en-US" altLang="ko-KR" sz="4000" b="1" dirty="0">
                <a:solidFill>
                  <a:srgbClr val="0070C0"/>
                </a:solidFill>
              </a:rPr>
              <a:t>-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38264" y="4251665"/>
            <a:ext cx="5277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solidFill>
                  <a:srgbClr val="002060"/>
                </a:solidFill>
              </a:rPr>
              <a:t>한국교원대학교 융합교육연구소장</a:t>
            </a:r>
            <a:endParaRPr lang="en-US" altLang="ko-KR" sz="2400" b="1" dirty="0">
              <a:solidFill>
                <a:srgbClr val="002060"/>
              </a:solidFill>
            </a:endParaRPr>
          </a:p>
          <a:p>
            <a:endParaRPr lang="en-US" altLang="ko-KR" sz="2400" b="1" dirty="0">
              <a:solidFill>
                <a:srgbClr val="002060"/>
              </a:solidFill>
            </a:endParaRPr>
          </a:p>
          <a:p>
            <a:pPr algn="ctr"/>
            <a:r>
              <a:rPr lang="ko-KR" altLang="en-US" sz="2400" b="1" dirty="0">
                <a:solidFill>
                  <a:srgbClr val="002060"/>
                </a:solidFill>
              </a:rPr>
              <a:t>백성혜 교수</a:t>
            </a:r>
          </a:p>
        </p:txBody>
      </p:sp>
    </p:spTree>
    <p:extLst>
      <p:ext uri="{BB962C8B-B14F-4D97-AF65-F5344CB8AC3E}">
        <p14:creationId xmlns:p14="http://schemas.microsoft.com/office/powerpoint/2010/main" val="214024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97933" y="2430678"/>
            <a:ext cx="4030134" cy="6930528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3447400" y="633662"/>
            <a:ext cx="5498621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4800">
                <a:solidFill>
                  <a:srgbClr val="0070c0"/>
                </a:solidFill>
                <a:latin typeface="나눔고딕 ExtraBold"/>
                <a:ea typeface="나눔고딕 ExtraBold"/>
              </a:rPr>
              <a:t>AI</a:t>
            </a:r>
            <a:r>
              <a:rPr lang="ko-KR" altLang="en-US" sz="4800">
                <a:solidFill>
                  <a:srgbClr val="0070c0"/>
                </a:solidFill>
                <a:latin typeface="나눔고딕 ExtraBold"/>
                <a:ea typeface="나눔고딕 ExtraBold"/>
              </a:rPr>
              <a:t>를 활용하는 방법</a:t>
            </a:r>
            <a:endParaRPr lang="ko-KR" altLang="en-US" sz="4800">
              <a:solidFill>
                <a:srgbClr val="0070c0"/>
              </a:solidFill>
              <a:latin typeface="나눔고딕 ExtraBold"/>
              <a:ea typeface="나눔고딕 ExtraBold"/>
            </a:endParaRPr>
          </a:p>
        </p:txBody>
      </p:sp>
      <p:grpSp>
        <p:nvGrpSpPr>
          <p:cNvPr id="11" name="그룹 10"/>
          <p:cNvGrpSpPr/>
          <p:nvPr/>
        </p:nvGrpSpPr>
        <p:grpSpPr>
          <a:xfrm rot="0">
            <a:off x="7488098" y="3402163"/>
            <a:ext cx="771440" cy="771440"/>
            <a:chOff x="7731760" y="1731947"/>
            <a:chExt cx="1452880" cy="1452880"/>
          </a:xfrm>
        </p:grpSpPr>
        <p:sp>
          <p:nvSpPr>
            <p:cNvPr id="7" name="타원 6"/>
            <p:cNvSpPr/>
            <p:nvPr/>
          </p:nvSpPr>
          <p:spPr>
            <a:xfrm>
              <a:off x="7731760" y="1731947"/>
              <a:ext cx="1452880" cy="145288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0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defRPr/>
              </a:pPr>
              <a:endParaRPr lang="ko-KR" altLang="en-US" sz="1400"/>
            </a:p>
          </p:txBody>
        </p:sp>
        <p:grpSp>
          <p:nvGrpSpPr>
            <p:cNvPr id="10" name="그룹 9"/>
            <p:cNvGrpSpPr/>
            <p:nvPr/>
          </p:nvGrpSpPr>
          <p:grpSpPr>
            <a:xfrm rot="0">
              <a:off x="8026400" y="1998877"/>
              <a:ext cx="863600" cy="863600"/>
              <a:chOff x="6604000" y="3881120"/>
              <a:chExt cx="1117600" cy="1117600"/>
            </a:xfrm>
          </p:grpSpPr>
          <p:sp>
            <p:nvSpPr>
              <p:cNvPr id="8" name="별: 꼭짓점 5개 7"/>
              <p:cNvSpPr/>
              <p:nvPr/>
            </p:nvSpPr>
            <p:spPr>
              <a:xfrm>
                <a:off x="6604000" y="3881120"/>
                <a:ext cx="1117600" cy="1117600"/>
              </a:xfrm>
              <a:prstGeom prst="star5">
                <a:avLst>
                  <a:gd name="adj" fmla="val 28965"/>
                  <a:gd name="hf" fmla="val 105146"/>
                  <a:gd name="vf" fmla="val 110557"/>
                </a:avLst>
              </a:prstGeom>
              <a:solidFill>
                <a:srgbClr val="505050"/>
              </a:solidFill>
              <a:ln>
                <a:solidFill>
                  <a:srgbClr val="505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0" algn="ctr">
                  <a:defRPr/>
                </a:pPr>
                <a:endParaRPr lang="ko-KR" altLang="en-US" sz="105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842307" y="4055200"/>
                <a:ext cx="640985" cy="79846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 algn="ctr">
                  <a:defRPr/>
                </a:pPr>
                <a:r>
                  <a:rPr lang="en-US" altLang="ko-KR" sz="2400">
                    <a:solidFill>
                      <a:schemeClr val="bg1"/>
                    </a:solidFill>
                    <a:latin typeface="나눔스퀘어"/>
                    <a:ea typeface="나눔스퀘어"/>
                  </a:rPr>
                  <a:t>1</a:t>
                </a:r>
                <a:endParaRPr lang="ko-KR" altLang="en-US" sz="2400">
                  <a:solidFill>
                    <a:schemeClr val="bg1"/>
                  </a:solidFill>
                  <a:latin typeface="나눔스퀘어"/>
                  <a:ea typeface="나눔스퀘어"/>
                </a:endParaRPr>
              </a:p>
            </p:txBody>
          </p:sp>
        </p:grpSp>
      </p:grpSp>
      <p:grpSp>
        <p:nvGrpSpPr>
          <p:cNvPr id="12" name="그룹 11"/>
          <p:cNvGrpSpPr/>
          <p:nvPr/>
        </p:nvGrpSpPr>
        <p:grpSpPr>
          <a:xfrm rot="0">
            <a:off x="7488098" y="4380095"/>
            <a:ext cx="771440" cy="771440"/>
            <a:chOff x="7731760" y="1731947"/>
            <a:chExt cx="1452880" cy="1452880"/>
          </a:xfrm>
        </p:grpSpPr>
        <p:sp>
          <p:nvSpPr>
            <p:cNvPr id="13" name="타원 12"/>
            <p:cNvSpPr/>
            <p:nvPr/>
          </p:nvSpPr>
          <p:spPr>
            <a:xfrm>
              <a:off x="7731760" y="1731947"/>
              <a:ext cx="1452880" cy="145288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0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defRPr/>
              </a:pPr>
              <a:endParaRPr lang="ko-KR" altLang="en-US" sz="1400"/>
            </a:p>
          </p:txBody>
        </p:sp>
        <p:grpSp>
          <p:nvGrpSpPr>
            <p:cNvPr id="14" name="그룹 13"/>
            <p:cNvGrpSpPr/>
            <p:nvPr/>
          </p:nvGrpSpPr>
          <p:grpSpPr>
            <a:xfrm rot="0">
              <a:off x="8026400" y="1998877"/>
              <a:ext cx="863600" cy="863600"/>
              <a:chOff x="6604000" y="3881120"/>
              <a:chExt cx="1117600" cy="1117600"/>
            </a:xfrm>
          </p:grpSpPr>
          <p:sp>
            <p:nvSpPr>
              <p:cNvPr id="15" name="별: 꼭짓점 5개 14"/>
              <p:cNvSpPr/>
              <p:nvPr/>
            </p:nvSpPr>
            <p:spPr>
              <a:xfrm>
                <a:off x="6604000" y="3881120"/>
                <a:ext cx="1117600" cy="1117600"/>
              </a:xfrm>
              <a:prstGeom prst="star5">
                <a:avLst>
                  <a:gd name="adj" fmla="val 28965"/>
                  <a:gd name="hf" fmla="val 105146"/>
                  <a:gd name="vf" fmla="val 110557"/>
                </a:avLst>
              </a:prstGeom>
              <a:solidFill>
                <a:srgbClr val="505050"/>
              </a:solidFill>
              <a:ln>
                <a:solidFill>
                  <a:srgbClr val="505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0" algn="ctr">
                  <a:defRPr/>
                </a:pPr>
                <a:endParaRPr lang="ko-KR" altLang="en-US" sz="105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842307" y="4055200"/>
                <a:ext cx="640985" cy="79846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 algn="ctr">
                  <a:defRPr/>
                </a:pPr>
                <a:r>
                  <a:rPr lang="en-US" altLang="ko-KR" sz="2400">
                    <a:solidFill>
                      <a:schemeClr val="bg1"/>
                    </a:solidFill>
                    <a:latin typeface="나눔스퀘어"/>
                    <a:ea typeface="나눔스퀘어"/>
                  </a:rPr>
                  <a:t>2</a:t>
                </a:r>
                <a:endParaRPr lang="ko-KR" altLang="en-US" sz="2400">
                  <a:solidFill>
                    <a:schemeClr val="bg1"/>
                  </a:solidFill>
                  <a:latin typeface="나눔스퀘어"/>
                  <a:ea typeface="나눔스퀘어"/>
                </a:endParaRPr>
              </a:p>
            </p:txBody>
          </p:sp>
        </p:grpSp>
      </p:grpSp>
      <p:grpSp>
        <p:nvGrpSpPr>
          <p:cNvPr id="17" name="그룹 16"/>
          <p:cNvGrpSpPr/>
          <p:nvPr/>
        </p:nvGrpSpPr>
        <p:grpSpPr>
          <a:xfrm rot="0">
            <a:off x="7557660" y="5338599"/>
            <a:ext cx="771440" cy="771440"/>
            <a:chOff x="7731760" y="1731947"/>
            <a:chExt cx="1452880" cy="1452880"/>
          </a:xfrm>
        </p:grpSpPr>
        <p:sp>
          <p:nvSpPr>
            <p:cNvPr id="18" name="타원 17"/>
            <p:cNvSpPr/>
            <p:nvPr/>
          </p:nvSpPr>
          <p:spPr>
            <a:xfrm>
              <a:off x="7731760" y="1731947"/>
              <a:ext cx="1452880" cy="145288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0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>
                <a:defRPr/>
              </a:pPr>
              <a:endParaRPr lang="ko-KR" altLang="en-US" sz="1400"/>
            </a:p>
          </p:txBody>
        </p:sp>
        <p:grpSp>
          <p:nvGrpSpPr>
            <p:cNvPr id="19" name="그룹 18"/>
            <p:cNvGrpSpPr/>
            <p:nvPr/>
          </p:nvGrpSpPr>
          <p:grpSpPr>
            <a:xfrm rot="0">
              <a:off x="8026400" y="1998877"/>
              <a:ext cx="863600" cy="863600"/>
              <a:chOff x="6604000" y="3881120"/>
              <a:chExt cx="1117600" cy="1117600"/>
            </a:xfrm>
          </p:grpSpPr>
          <p:sp>
            <p:nvSpPr>
              <p:cNvPr id="20" name="별: 꼭짓점 5개 19"/>
              <p:cNvSpPr/>
              <p:nvPr/>
            </p:nvSpPr>
            <p:spPr>
              <a:xfrm>
                <a:off x="6604000" y="3881120"/>
                <a:ext cx="1117600" cy="1117600"/>
              </a:xfrm>
              <a:prstGeom prst="star5">
                <a:avLst>
                  <a:gd name="adj" fmla="val 28965"/>
                  <a:gd name="hf" fmla="val 105146"/>
                  <a:gd name="vf" fmla="val 110557"/>
                </a:avLst>
              </a:prstGeom>
              <a:solidFill>
                <a:srgbClr val="505050"/>
              </a:solidFill>
              <a:ln>
                <a:solidFill>
                  <a:srgbClr val="505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0" algn="ctr">
                  <a:defRPr/>
                </a:pPr>
                <a:endParaRPr lang="ko-KR" altLang="en-US" sz="105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842307" y="4055200"/>
                <a:ext cx="640985" cy="79846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lvl="0" algn="ctr">
                  <a:defRPr/>
                </a:pPr>
                <a:r>
                  <a:rPr lang="en-US" altLang="ko-KR" sz="2400">
                    <a:solidFill>
                      <a:schemeClr val="bg1"/>
                    </a:solidFill>
                    <a:latin typeface="나눔스퀘어"/>
                    <a:ea typeface="나눔스퀘어"/>
                  </a:rPr>
                  <a:t>3</a:t>
                </a:r>
                <a:endParaRPr lang="ko-KR" altLang="en-US" sz="2400">
                  <a:solidFill>
                    <a:schemeClr val="bg1"/>
                  </a:solidFill>
                  <a:latin typeface="나눔스퀘어"/>
                  <a:ea typeface="나눔스퀘어"/>
                </a:endParaRPr>
              </a:p>
            </p:txBody>
          </p:sp>
        </p:grpSp>
      </p:grpSp>
      <p:sp>
        <p:nvSpPr>
          <p:cNvPr id="24" name="직사각형 23"/>
          <p:cNvSpPr/>
          <p:nvPr/>
        </p:nvSpPr>
        <p:spPr>
          <a:xfrm>
            <a:off x="8329100" y="3481533"/>
            <a:ext cx="379623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ko-KR" altLang="en-US" sz="2800">
                <a:solidFill>
                  <a:srgbClr val="505050"/>
                </a:solidFill>
                <a:latin typeface="아리따-돋움(TTF)-Bold"/>
                <a:ea typeface="아리따-돋움(TTF)-Bold"/>
              </a:rPr>
              <a:t>모르는 것을 물어볼 때</a:t>
            </a:r>
            <a:endParaRPr lang="ko-KR" altLang="en-US" sz="2800">
              <a:solidFill>
                <a:srgbClr val="505050"/>
              </a:solidFill>
              <a:latin typeface="아리따-돋움(TTF)-Bold"/>
              <a:ea typeface="아리따-돋움(TTF)-Bold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8329100" y="4489492"/>
            <a:ext cx="343715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ko-KR" altLang="en-US" sz="2800" b="1">
                <a:solidFill>
                  <a:srgbClr val="ff0000"/>
                </a:solidFill>
                <a:latin typeface="아리따-돋움(TTF)-Bold"/>
                <a:ea typeface="아리따-돋움(TTF)-Bold"/>
              </a:rPr>
              <a:t>아는 것을 확인할 때</a:t>
            </a:r>
            <a:endParaRPr lang="ko-KR" altLang="en-US" sz="2800" b="1">
              <a:solidFill>
                <a:srgbClr val="ff0000"/>
              </a:solidFill>
              <a:latin typeface="아리따-돋움(TTF)-Bold"/>
              <a:ea typeface="아리따-돋움(TTF)-Bold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8374020" y="5447996"/>
            <a:ext cx="340189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ko-KR" altLang="en-US" sz="2800">
                <a:solidFill>
                  <a:srgbClr val="505050"/>
                </a:solidFill>
                <a:latin typeface="아리따-돋움(TTF)-Bold"/>
                <a:ea typeface="아리따-돋움(TTF)-Bold"/>
              </a:rPr>
              <a:t>심심할 때</a:t>
            </a:r>
            <a:r>
              <a:rPr lang="en-US" altLang="ko-KR" sz="2800">
                <a:solidFill>
                  <a:srgbClr val="505050"/>
                </a:solidFill>
                <a:latin typeface="아리따-돋움(TTF)-Bold"/>
                <a:ea typeface="아리따-돋움(TTF)-Bold"/>
              </a:rPr>
              <a:t>(</a:t>
            </a:r>
            <a:r>
              <a:rPr lang="ko-KR" altLang="en-US" sz="2800">
                <a:solidFill>
                  <a:srgbClr val="505050"/>
                </a:solidFill>
                <a:latin typeface="아리따-돋움(TTF)-Bold"/>
                <a:ea typeface="아리따-돋움(TTF)-Bold"/>
              </a:rPr>
              <a:t>목적없음</a:t>
            </a:r>
            <a:r>
              <a:rPr lang="en-US" altLang="ko-KR" sz="2800">
                <a:solidFill>
                  <a:srgbClr val="505050"/>
                </a:solidFill>
                <a:latin typeface="아리따-돋움(TTF)-Bold"/>
                <a:ea typeface="아리따-돋움(TTF)-Bold"/>
              </a:rPr>
              <a:t>)</a:t>
            </a:r>
            <a:endParaRPr lang="ko-KR" altLang="en-US" sz="2800">
              <a:solidFill>
                <a:srgbClr val="505050"/>
              </a:solidFill>
              <a:latin typeface="아리따-돋움(TTF)-Bold"/>
              <a:ea typeface="아리따-돋움(TTF)-Bold"/>
            </a:endParaRPr>
          </a:p>
        </p:txBody>
      </p:sp>
      <p:sp>
        <p:nvSpPr>
          <p:cNvPr id="33" name="타원 32"/>
          <p:cNvSpPr/>
          <p:nvPr/>
        </p:nvSpPr>
        <p:spPr>
          <a:xfrm>
            <a:off x="5991584" y="2565911"/>
            <a:ext cx="264160" cy="264160"/>
          </a:xfrm>
          <a:prstGeom prst="ellipse">
            <a:avLst/>
          </a:prstGeom>
          <a:solidFill>
            <a:srgbClr val="505050"/>
          </a:solidFill>
          <a:ln>
            <a:solidFill>
              <a:srgbClr val="50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cxnSp>
        <p:nvCxnSpPr>
          <p:cNvPr id="35" name="직선 연결선 34"/>
          <p:cNvCxnSpPr>
            <a:stCxn id="33" idx="6"/>
            <a:endCxn id="7" idx="2"/>
          </p:cNvCxnSpPr>
          <p:nvPr/>
        </p:nvCxnSpPr>
        <p:spPr>
          <a:xfrm>
            <a:off x="6255744" y="2697991"/>
            <a:ext cx="1232354" cy="1089892"/>
          </a:xfrm>
          <a:prstGeom prst="line">
            <a:avLst/>
          </a:prstGeom>
          <a:ln>
            <a:solidFill>
              <a:srgbClr val="50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그림 3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28602" y="233681"/>
            <a:ext cx="421638" cy="725081"/>
          </a:xfrm>
          <a:prstGeom prst="rect">
            <a:avLst/>
          </a:prstGeom>
        </p:spPr>
      </p:pic>
      <p:pic>
        <p:nvPicPr>
          <p:cNvPr id="37" name="그림 36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740525" y="304801"/>
            <a:ext cx="824115" cy="3876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4113688" y="2642365"/>
            <a:ext cx="0" cy="40873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/>
          <p:cNvSpPr/>
          <p:nvPr/>
        </p:nvSpPr>
        <p:spPr>
          <a:xfrm>
            <a:off x="2003842" y="1610441"/>
            <a:ext cx="3348000" cy="45719"/>
          </a:xfrm>
          <a:prstGeom prst="rect">
            <a:avLst/>
          </a:prstGeom>
          <a:solidFill>
            <a:srgbClr val="2fc4ef"/>
          </a:solidFill>
          <a:ln>
            <a:solidFill>
              <a:srgbClr val="2fc4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4001957" y="2595881"/>
            <a:ext cx="183414" cy="174756"/>
          </a:xfrm>
          <a:prstGeom prst="rect">
            <a:avLst/>
          </a:prstGeom>
          <a:solidFill>
            <a:srgbClr val="2fc4ef"/>
          </a:solidFill>
          <a:ln>
            <a:solidFill>
              <a:srgbClr val="2fc4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4001957" y="3429000"/>
            <a:ext cx="183414" cy="174756"/>
          </a:xfrm>
          <a:prstGeom prst="rect">
            <a:avLst/>
          </a:prstGeom>
          <a:solidFill>
            <a:srgbClr val="2fc4ef"/>
          </a:solidFill>
          <a:ln>
            <a:solidFill>
              <a:srgbClr val="2fc4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4913304" y="2042200"/>
            <a:ext cx="219322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ko-KR" altLang="en-US" sz="3600" b="1">
                <a:solidFill>
                  <a:srgbClr val="ff0000"/>
                </a:solidFill>
                <a:latin typeface="나눔스퀘어 Bold"/>
                <a:ea typeface="나눔스퀘어 Bold"/>
              </a:rPr>
              <a:t>아는 것 </a:t>
            </a:r>
            <a:endParaRPr lang="ko-KR" altLang="en-US" sz="3600" b="1">
              <a:solidFill>
                <a:srgbClr val="ff0000"/>
              </a:solidFill>
              <a:latin typeface="나눔스퀘어 Bold"/>
              <a:ea typeface="나눔스퀘어 Bold"/>
            </a:endParaRPr>
          </a:p>
          <a:p>
            <a:pPr lvl="0" algn="ctr">
              <a:defRPr/>
            </a:pPr>
            <a:r>
              <a:rPr lang="ko-KR" altLang="en-US" sz="3600" b="1">
                <a:solidFill>
                  <a:srgbClr val="ff0000"/>
                </a:solidFill>
                <a:latin typeface="나눔스퀘어 Bold"/>
                <a:ea typeface="나눔스퀘어 Bold"/>
              </a:rPr>
              <a:t>확인할 때</a:t>
            </a:r>
            <a:endParaRPr lang="ko-KR" altLang="en-US" sz="3600" b="1">
              <a:solidFill>
                <a:srgbClr val="ff0000"/>
              </a:solidFill>
              <a:latin typeface="나눔스퀘어 Bold"/>
              <a:ea typeface="나눔스퀘어 Bold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912697" y="1018184"/>
            <a:ext cx="19415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3200"/>
              <a:t>AI </a:t>
            </a:r>
            <a:r>
              <a:rPr lang="ko-KR" altLang="en-US" sz="3200"/>
              <a:t>활용법</a:t>
            </a:r>
            <a:endParaRPr lang="ko-KR" altLang="en-US" sz="3200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61653" y="490530"/>
            <a:ext cx="914399" cy="914399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798032" y="2083094"/>
            <a:ext cx="28167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ko-KR" alt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/>
                <a:ea typeface="나눔스퀘어 Bold"/>
              </a:rPr>
              <a:t>모르는 것 </a:t>
            </a:r>
            <a:endParaRPr lang="ko-KR" altLang="en-US" sz="3600">
              <a:solidFill>
                <a:schemeClr val="tx1">
                  <a:lumMod val="75000"/>
                  <a:lumOff val="25000"/>
                </a:schemeClr>
              </a:solidFill>
              <a:latin typeface="나눔스퀘어 Bold"/>
              <a:ea typeface="나눔스퀘어 Bold"/>
            </a:endParaRPr>
          </a:p>
          <a:p>
            <a:pPr lvl="0" algn="ctr">
              <a:defRPr/>
            </a:pPr>
            <a:r>
              <a:rPr lang="ko-KR" alt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/>
                <a:ea typeface="나눔스퀘어 Bold"/>
              </a:rPr>
              <a:t>알고 싶을 때</a:t>
            </a:r>
            <a:endParaRPr lang="ko-KR" altLang="en-US" sz="3600">
              <a:solidFill>
                <a:schemeClr val="tx1">
                  <a:lumMod val="75000"/>
                  <a:lumOff val="25000"/>
                </a:schemeClr>
              </a:solidFill>
              <a:latin typeface="나눔스퀘어 Bold"/>
              <a:ea typeface="나눔스퀘어 Bold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8150619" y="2642365"/>
            <a:ext cx="0" cy="40873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/>
          <p:cNvSpPr/>
          <p:nvPr/>
        </p:nvSpPr>
        <p:spPr>
          <a:xfrm>
            <a:off x="8072260" y="2595881"/>
            <a:ext cx="183414" cy="174756"/>
          </a:xfrm>
          <a:prstGeom prst="rect">
            <a:avLst/>
          </a:prstGeom>
          <a:solidFill>
            <a:srgbClr val="2fc4ef"/>
          </a:solidFill>
          <a:ln>
            <a:solidFill>
              <a:srgbClr val="2fc4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8072260" y="3429000"/>
            <a:ext cx="183414" cy="174756"/>
          </a:xfrm>
          <a:prstGeom prst="rect">
            <a:avLst/>
          </a:prstGeom>
          <a:solidFill>
            <a:srgbClr val="2fc4ef"/>
          </a:solidFill>
          <a:ln>
            <a:solidFill>
              <a:srgbClr val="2fc4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8705824" y="2535329"/>
            <a:ext cx="21932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ko-KR" alt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/>
                <a:ea typeface="나눔스퀘어 Bold"/>
              </a:rPr>
              <a:t>심심할 때</a:t>
            </a:r>
            <a:endParaRPr lang="ko-KR" altLang="en-US" sz="3600">
              <a:solidFill>
                <a:schemeClr val="tx1">
                  <a:lumMod val="75000"/>
                  <a:lumOff val="25000"/>
                </a:schemeClr>
              </a:solidFill>
              <a:latin typeface="나눔스퀘어 Bold"/>
              <a:ea typeface="나눔스퀘어 Bold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4556956" y="3815380"/>
            <a:ext cx="307808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ko-KR" sz="3600" b="1">
                <a:solidFill>
                  <a:srgbClr val="ff0000"/>
                </a:solidFill>
                <a:latin typeface="나눔스퀘어 Bold"/>
                <a:ea typeface="나눔스퀘어 Bold"/>
              </a:rPr>
              <a:t> </a:t>
            </a:r>
            <a:r>
              <a:rPr lang="ko-KR" altLang="en-US" sz="3600" b="1">
                <a:solidFill>
                  <a:srgbClr val="ff0000"/>
                </a:solidFill>
                <a:latin typeface="나눔스퀘어 Bold"/>
                <a:ea typeface="나눔스퀘어 Bold"/>
              </a:rPr>
              <a:t> </a:t>
            </a:r>
            <a:r>
              <a:rPr lang="ko-KR" altLang="en-US" sz="2800" b="1">
                <a:solidFill>
                  <a:srgbClr val="ff0000"/>
                </a:solidFill>
                <a:latin typeface="나눔스퀘어 Bold"/>
                <a:ea typeface="나눔스퀘어 Bold"/>
              </a:rPr>
              <a:t>대부분 맞지만</a:t>
            </a:r>
            <a:r>
              <a:rPr lang="en-US" altLang="ko-KR" sz="2800" b="1">
                <a:solidFill>
                  <a:srgbClr val="ff0000"/>
                </a:solidFill>
                <a:latin typeface="나눔스퀘어 Bold"/>
                <a:ea typeface="나눔스퀘어 Bold"/>
              </a:rPr>
              <a:t>, </a:t>
            </a:r>
            <a:endParaRPr lang="en-US" altLang="ko-KR" sz="2800" b="1">
              <a:solidFill>
                <a:srgbClr val="ff0000"/>
              </a:solidFill>
              <a:latin typeface="나눔스퀘어 Bold"/>
              <a:ea typeface="나눔스퀘어 Bold"/>
            </a:endParaRPr>
          </a:p>
          <a:p>
            <a:pPr lvl="0" algn="ctr">
              <a:defRPr/>
            </a:pPr>
            <a:r>
              <a:rPr lang="ko-KR" altLang="en-US" sz="2800" b="1">
                <a:solidFill>
                  <a:srgbClr val="ff0000"/>
                </a:solidFill>
                <a:latin typeface="나눔스퀘어 Bold"/>
                <a:ea typeface="나눔스퀘어 Bold"/>
              </a:rPr>
              <a:t>틀린 것이 있어서 </a:t>
            </a:r>
            <a:endParaRPr lang="ko-KR" altLang="en-US" sz="2800" b="1">
              <a:solidFill>
                <a:srgbClr val="ff0000"/>
              </a:solidFill>
              <a:latin typeface="나눔스퀘어 Bold"/>
              <a:ea typeface="나눔스퀘어 Bold"/>
            </a:endParaRPr>
          </a:p>
          <a:p>
            <a:pPr lvl="0" algn="ctr">
              <a:defRPr/>
            </a:pPr>
            <a:r>
              <a:rPr lang="ko-KR" altLang="en-US" sz="2800" b="1">
                <a:solidFill>
                  <a:srgbClr val="ff0000"/>
                </a:solidFill>
                <a:latin typeface="나눔스퀘어 Bold"/>
                <a:ea typeface="나눔스퀘어 Bold"/>
              </a:rPr>
              <a:t>그것을 보면 </a:t>
            </a:r>
            <a:endParaRPr lang="ko-KR" altLang="en-US" sz="2800" b="1">
              <a:solidFill>
                <a:srgbClr val="ff0000"/>
              </a:solidFill>
              <a:latin typeface="나눔스퀘어 Bold"/>
              <a:ea typeface="나눔스퀘어 Bold"/>
            </a:endParaRPr>
          </a:p>
          <a:p>
            <a:pPr lvl="0" algn="ctr">
              <a:defRPr/>
            </a:pPr>
            <a:r>
              <a:rPr lang="ko-KR" altLang="en-US" sz="2800" b="1">
                <a:solidFill>
                  <a:srgbClr val="ff0000"/>
                </a:solidFill>
                <a:latin typeface="나눔스퀘어 Bold"/>
                <a:ea typeface="나눔스퀘어 Bold"/>
              </a:rPr>
              <a:t>신뢰가 안간다</a:t>
            </a:r>
            <a:r>
              <a:rPr lang="en-US" altLang="ko-KR" sz="2800" b="1">
                <a:solidFill>
                  <a:srgbClr val="ff0000"/>
                </a:solidFill>
                <a:latin typeface="나눔스퀘어 Bold"/>
                <a:ea typeface="나눔스퀘어 Bold"/>
              </a:rPr>
              <a:t>.</a:t>
            </a:r>
            <a:endParaRPr lang="ko-KR" altLang="en-US" sz="2800" b="1">
              <a:solidFill>
                <a:srgbClr val="ff0000"/>
              </a:solidFill>
              <a:latin typeface="나눔스퀘어 Bold"/>
              <a:ea typeface="나눔스퀘어 Bold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376644" y="3848075"/>
            <a:ext cx="3437159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ko-KR" altLang="en-US" sz="2800" b="1">
                <a:solidFill>
                  <a:srgbClr val="9966ff"/>
                </a:solidFill>
                <a:latin typeface="나눔스퀘어 Bold"/>
                <a:ea typeface="나눔스퀘어 Bold"/>
              </a:rPr>
              <a:t>꽤 좋은 정보를</a:t>
            </a:r>
            <a:endParaRPr lang="ko-KR" altLang="en-US" sz="2800" b="1">
              <a:solidFill>
                <a:srgbClr val="9966ff"/>
              </a:solidFill>
              <a:latin typeface="나눔스퀘어 Bold"/>
              <a:ea typeface="나눔스퀘어 Bold"/>
            </a:endParaRPr>
          </a:p>
          <a:p>
            <a:pPr lvl="0" algn="ctr">
              <a:defRPr/>
            </a:pPr>
            <a:r>
              <a:rPr lang="ko-KR" altLang="en-US" sz="2800" b="1">
                <a:solidFill>
                  <a:srgbClr val="9966ff"/>
                </a:solidFill>
                <a:latin typeface="나눔스퀘어 Bold"/>
                <a:ea typeface="나눔스퀘어 Bold"/>
              </a:rPr>
              <a:t>주지만 틀리는 </a:t>
            </a:r>
            <a:endParaRPr lang="ko-KR" altLang="en-US" sz="2800" b="1">
              <a:solidFill>
                <a:srgbClr val="9966ff"/>
              </a:solidFill>
              <a:latin typeface="나눔스퀘어 Bold"/>
              <a:ea typeface="나눔스퀘어 Bold"/>
            </a:endParaRPr>
          </a:p>
          <a:p>
            <a:pPr lvl="0" algn="ctr">
              <a:defRPr/>
            </a:pPr>
            <a:r>
              <a:rPr lang="ko-KR" altLang="en-US" sz="2800" b="1">
                <a:solidFill>
                  <a:srgbClr val="9966ff"/>
                </a:solidFill>
                <a:latin typeface="나눔스퀘어 Bold"/>
                <a:ea typeface="나눔스퀘어 Bold"/>
              </a:rPr>
              <a:t>경우도 많은데</a:t>
            </a:r>
            <a:endParaRPr lang="ko-KR" altLang="en-US" sz="2800" b="1">
              <a:solidFill>
                <a:srgbClr val="9966ff"/>
              </a:solidFill>
              <a:latin typeface="나눔스퀘어 Bold"/>
              <a:ea typeface="나눔스퀘어 Bold"/>
            </a:endParaRPr>
          </a:p>
          <a:p>
            <a:pPr lvl="0" algn="ctr">
              <a:defRPr/>
            </a:pPr>
            <a:r>
              <a:rPr lang="ko-KR" altLang="en-US" sz="2800" b="1">
                <a:solidFill>
                  <a:srgbClr val="9966ff"/>
                </a:solidFill>
                <a:latin typeface="나눔스퀘어 Bold"/>
                <a:ea typeface="나눔스퀘어 Bold"/>
              </a:rPr>
              <a:t>내가 모르니 </a:t>
            </a:r>
            <a:endParaRPr lang="ko-KR" altLang="en-US" sz="2800" b="1">
              <a:solidFill>
                <a:srgbClr val="9966ff"/>
              </a:solidFill>
              <a:latin typeface="나눔스퀘어 Bold"/>
              <a:ea typeface="나눔스퀘어 Bold"/>
            </a:endParaRPr>
          </a:p>
          <a:p>
            <a:pPr lvl="0" algn="ctr">
              <a:defRPr/>
            </a:pPr>
            <a:r>
              <a:rPr lang="ko-KR" altLang="en-US" sz="2800" b="1">
                <a:solidFill>
                  <a:srgbClr val="9966ff"/>
                </a:solidFill>
                <a:latin typeface="나눔스퀘어 Bold"/>
                <a:ea typeface="나눔스퀘어 Bold"/>
              </a:rPr>
              <a:t>틀렸는지 알 수 없다</a:t>
            </a:r>
            <a:endParaRPr lang="ko-KR" altLang="en-US" sz="2800" b="1">
              <a:solidFill>
                <a:srgbClr val="9966ff"/>
              </a:solidFill>
              <a:latin typeface="나눔스퀘어 Bold"/>
              <a:ea typeface="나눔스퀘어 Bold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8333173" y="4253277"/>
            <a:ext cx="327846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ko-KR" altLang="en-US" sz="3600" b="1">
                <a:solidFill>
                  <a:srgbClr val="00b0f0"/>
                </a:solidFill>
                <a:latin typeface="나눔스퀘어 Bold"/>
                <a:ea typeface="나눔스퀘어 Bold"/>
              </a:rPr>
              <a:t>굉장한 도움을 </a:t>
            </a:r>
            <a:endParaRPr lang="ko-KR" altLang="en-US" sz="3600" b="1">
              <a:solidFill>
                <a:srgbClr val="00b0f0"/>
              </a:solidFill>
              <a:latin typeface="나눔스퀘어 Bold"/>
              <a:ea typeface="나눔스퀘어 Bold"/>
            </a:endParaRPr>
          </a:p>
          <a:p>
            <a:pPr lvl="0" algn="ctr">
              <a:defRPr/>
            </a:pPr>
            <a:r>
              <a:rPr lang="ko-KR" altLang="en-US" sz="3600" b="1">
                <a:solidFill>
                  <a:srgbClr val="00b0f0"/>
                </a:solidFill>
                <a:latin typeface="나눔스퀘어 Bold"/>
                <a:ea typeface="나눔스퀘어 Bold"/>
              </a:rPr>
              <a:t>준다</a:t>
            </a:r>
            <a:endParaRPr lang="ko-KR" altLang="en-US" sz="3600" b="1">
              <a:solidFill>
                <a:srgbClr val="00b0f0"/>
              </a:solidFill>
              <a:latin typeface="나눔스퀘어 Bold"/>
              <a:ea typeface="나눔스퀘어 Bold"/>
            </a:endParaRPr>
          </a:p>
        </p:txBody>
      </p:sp>
      <p:sp>
        <p:nvSpPr>
          <p:cNvPr id="2" name="폭발: 8pt 1"/>
          <p:cNvSpPr/>
          <p:nvPr/>
        </p:nvSpPr>
        <p:spPr>
          <a:xfrm>
            <a:off x="2206430" y="186787"/>
            <a:ext cx="9621908" cy="683393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altLang="ko-KR" sz="3200" b="1">
                <a:solidFill>
                  <a:srgbClr val="ffff00"/>
                </a:solidFill>
              </a:rPr>
              <a:t>AI</a:t>
            </a:r>
            <a:r>
              <a:rPr lang="ko-KR" altLang="en-US" sz="3200" b="1">
                <a:solidFill>
                  <a:srgbClr val="ffff00"/>
                </a:solidFill>
              </a:rPr>
              <a:t>는 틀리고 맞는 것을 알아내는 활동이 아니라 창의적인 상황에 적용해야 가치가 있다</a:t>
            </a:r>
            <a:r>
              <a:rPr lang="en-US" altLang="ko-KR" sz="3200" b="1">
                <a:solidFill>
                  <a:schemeClr val="accent2">
                    <a:lumMod val="40000"/>
                    <a:lumOff val="60000"/>
                  </a:schemeClr>
                </a:solidFill>
              </a:rPr>
              <a:t>. – </a:t>
            </a:r>
            <a:r>
              <a:rPr lang="ko-KR" altLang="en-US" sz="3200" b="1">
                <a:solidFill>
                  <a:schemeClr val="accent2">
                    <a:lumMod val="40000"/>
                    <a:lumOff val="60000"/>
                  </a:schemeClr>
                </a:solidFill>
              </a:rPr>
              <a:t>검색 기능으로 쓰는 것은 오류</a:t>
            </a:r>
            <a:endParaRPr lang="ko-KR" altLang="en-US" sz="3200" b="1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push dir="u"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각 삼각형 3"/>
          <p:cNvSpPr/>
          <p:nvPr/>
        </p:nvSpPr>
        <p:spPr>
          <a:xfrm rot="8100000">
            <a:off x="8455603" y="6036529"/>
            <a:ext cx="1642942" cy="1642942"/>
          </a:xfrm>
          <a:prstGeom prst="rtTriangle">
            <a:avLst/>
          </a:prstGeom>
          <a:solidFill>
            <a:srgbClr val="3b3b3b"/>
          </a:solidFill>
          <a:ln>
            <a:solidFill>
              <a:srgbClr val="3b3b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5" name="직각 삼각형 4"/>
          <p:cNvSpPr/>
          <p:nvPr/>
        </p:nvSpPr>
        <p:spPr>
          <a:xfrm rot="16200000">
            <a:off x="9144000" y="3810000"/>
            <a:ext cx="3048000" cy="3048000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6162517" y="1989705"/>
            <a:ext cx="4123244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ko-KR" altLang="en-US" sz="3600">
                <a:solidFill>
                  <a:srgbClr val="3b3b3b"/>
                </a:solidFill>
                <a:latin typeface="Impact"/>
              </a:rPr>
              <a:t>맞고 틀리는 것을</a:t>
            </a:r>
            <a:endParaRPr lang="ko-KR" altLang="en-US" sz="3600">
              <a:solidFill>
                <a:srgbClr val="3b3b3b"/>
              </a:solidFill>
              <a:latin typeface="Impact"/>
            </a:endParaRPr>
          </a:p>
          <a:p>
            <a:pPr lvl="0" algn="ctr">
              <a:defRPr/>
            </a:pPr>
            <a:r>
              <a:rPr lang="ko-KR" altLang="en-US" sz="3600">
                <a:solidFill>
                  <a:srgbClr val="3b3b3b"/>
                </a:solidFill>
                <a:latin typeface="Impact"/>
              </a:rPr>
              <a:t> 가르치는 교육에서 </a:t>
            </a:r>
            <a:endParaRPr lang="ko-KR" altLang="en-US" sz="3600">
              <a:solidFill>
                <a:srgbClr val="3b3b3b"/>
              </a:solidFill>
              <a:latin typeface="Impact"/>
            </a:endParaRPr>
          </a:p>
          <a:p>
            <a:pPr lvl="0" algn="ctr">
              <a:defRPr/>
            </a:pPr>
            <a:r>
              <a:rPr lang="ko-KR" altLang="en-US" sz="3600">
                <a:solidFill>
                  <a:srgbClr val="3b3b3b"/>
                </a:solidFill>
                <a:latin typeface="Impact"/>
              </a:rPr>
              <a:t>벗어나야 하는 이유</a:t>
            </a:r>
            <a:endParaRPr lang="ko-KR" altLang="en-US" sz="3600">
              <a:solidFill>
                <a:srgbClr val="3b3b3b"/>
              </a:solidFill>
              <a:latin typeface="Impact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flipH="1">
            <a:off x="1053225" y="1462032"/>
            <a:ext cx="5308922" cy="3767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F0581D0C-0CB3-4B7D-8C0E-ACCACF0B4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78" b="91945" l="9875" r="89986">
                        <a14:foregroundMark x1="24200" y1="27356" x2="27677" y2="34802"/>
                        <a14:foregroundMark x1="27677" y1="34802" x2="27677" y2="34802"/>
                        <a14:foregroundMark x1="27538" y1="88754" x2="30320" y2="91945"/>
                        <a14:foregroundMark x1="64534" y1="91185" x2="68289" y2="914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768" y="692440"/>
            <a:ext cx="5058305" cy="4629158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468CDD55-884D-4FB5-9622-8418DD0BF6E6}"/>
              </a:ext>
            </a:extLst>
          </p:cNvPr>
          <p:cNvSpPr/>
          <p:nvPr/>
        </p:nvSpPr>
        <p:spPr>
          <a:xfrm>
            <a:off x="2718004" y="5233901"/>
            <a:ext cx="70038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800" spc="600" dirty="0">
                <a:solidFill>
                  <a:srgbClr val="50505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융합교육에 대한 이해</a:t>
            </a:r>
            <a:endParaRPr lang="ko-KR" altLang="en-US" sz="4800" spc="600" dirty="0">
              <a:solidFill>
                <a:srgbClr val="50505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1448A66A-C511-49A7-8FE3-04F2BEDCE9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233681"/>
            <a:ext cx="421638" cy="72508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616F606-5FD5-493B-B0B5-AEADC0D718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25" y="304801"/>
            <a:ext cx="824115" cy="38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187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질문 </a:t>
            </a:r>
            <a:r>
              <a:rPr lang="en-US" altLang="ko-KR"/>
              <a:t>2</a:t>
            </a:r>
            <a:endParaRPr lang="en-US" altLang="ko-KR"/>
          </a:p>
        </p:txBody>
      </p:sp>
      <p:sp>
        <p:nvSpPr>
          <p:cNvPr id="3" name="직사각형 2"/>
          <p:cNvSpPr/>
          <p:nvPr/>
        </p:nvSpPr>
        <p:spPr>
          <a:xfrm>
            <a:off x="1413508" y="2562541"/>
            <a:ext cx="9952355" cy="15027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>
            <a:spAutoFit/>
          </a:bodyPr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3100" spc="0">
                <a:solidFill>
                  <a:srgbClr val="222222"/>
                </a:solidFill>
                <a:latin typeface="Arial"/>
                <a:ea typeface="se-nanumsquare"/>
              </a:rPr>
              <a:t>이공계 핵심영역으로서 학교현장에서 과학교육활성화방안을 제시해주신다면?</a:t>
            </a:r>
            <a:endParaRPr sz="3100" spc="0">
              <a:solidFill>
                <a:srgbClr val="222222"/>
              </a:solidFill>
              <a:latin typeface="Arial"/>
              <a:ea typeface="se-nanumsquare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7D0BDC1-B336-4158-A5EF-B6150DE94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33" y="2430678"/>
            <a:ext cx="4030134" cy="6930528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468CDD55-884D-4FB5-9622-8418DD0BF6E6}"/>
              </a:ext>
            </a:extLst>
          </p:cNvPr>
          <p:cNvSpPr/>
          <p:nvPr/>
        </p:nvSpPr>
        <p:spPr>
          <a:xfrm>
            <a:off x="3447400" y="633662"/>
            <a:ext cx="822052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dirty="0">
                <a:solidFill>
                  <a:srgbClr val="0070C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미래 시대의 인재교육을 위한</a:t>
            </a:r>
            <a:endParaRPr lang="en-US" altLang="ko-KR" sz="4800" dirty="0">
              <a:solidFill>
                <a:srgbClr val="0070C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r>
              <a:rPr lang="ko-KR" altLang="en-US" sz="4800" dirty="0">
                <a:solidFill>
                  <a:srgbClr val="0070C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현재와 미래에 대한 이해</a:t>
            </a: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0EF1ABE0-5F97-418F-A0C6-A1D6F4849781}"/>
              </a:ext>
            </a:extLst>
          </p:cNvPr>
          <p:cNvGrpSpPr/>
          <p:nvPr/>
        </p:nvGrpSpPr>
        <p:grpSpPr>
          <a:xfrm>
            <a:off x="7488098" y="3402163"/>
            <a:ext cx="771440" cy="771440"/>
            <a:chOff x="7731760" y="1731947"/>
            <a:chExt cx="1452880" cy="1452880"/>
          </a:xfrm>
        </p:grpSpPr>
        <p:sp>
          <p:nvSpPr>
            <p:cNvPr id="7" name="타원 6">
              <a:extLst>
                <a:ext uri="{FF2B5EF4-FFF2-40B4-BE49-F238E27FC236}">
                  <a16:creationId xmlns:a16="http://schemas.microsoft.com/office/drawing/2014/main" id="{D5B4E9BD-8462-4E63-8C82-27392ADB6BAE}"/>
                </a:ext>
              </a:extLst>
            </p:cNvPr>
            <p:cNvSpPr/>
            <p:nvPr/>
          </p:nvSpPr>
          <p:spPr>
            <a:xfrm>
              <a:off x="7731760" y="1731947"/>
              <a:ext cx="1452880" cy="145288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0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4D4DD08E-26FD-4B1B-B9AD-A7130BE6406A}"/>
                </a:ext>
              </a:extLst>
            </p:cNvPr>
            <p:cNvGrpSpPr/>
            <p:nvPr/>
          </p:nvGrpSpPr>
          <p:grpSpPr>
            <a:xfrm>
              <a:off x="8026400" y="1998877"/>
              <a:ext cx="863600" cy="863600"/>
              <a:chOff x="6604000" y="3881120"/>
              <a:chExt cx="1117600" cy="1117600"/>
            </a:xfrm>
          </p:grpSpPr>
          <p:sp>
            <p:nvSpPr>
              <p:cNvPr id="8" name="별: 꼭짓점 5개 7">
                <a:extLst>
                  <a:ext uri="{FF2B5EF4-FFF2-40B4-BE49-F238E27FC236}">
                    <a16:creationId xmlns:a16="http://schemas.microsoft.com/office/drawing/2014/main" id="{2435A7E7-2C0D-42D4-9B60-542803CE2BC0}"/>
                  </a:ext>
                </a:extLst>
              </p:cNvPr>
              <p:cNvSpPr/>
              <p:nvPr/>
            </p:nvSpPr>
            <p:spPr>
              <a:xfrm>
                <a:off x="6604000" y="3881120"/>
                <a:ext cx="1117600" cy="1117600"/>
              </a:xfrm>
              <a:prstGeom prst="star5">
                <a:avLst>
                  <a:gd name="adj" fmla="val 28965"/>
                  <a:gd name="hf" fmla="val 105146"/>
                  <a:gd name="vf" fmla="val 110557"/>
                </a:avLst>
              </a:prstGeom>
              <a:solidFill>
                <a:srgbClr val="505050"/>
              </a:solidFill>
              <a:ln>
                <a:solidFill>
                  <a:srgbClr val="505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D70BB7-A420-4030-989C-2037FFE4DCCF}"/>
                  </a:ext>
                </a:extLst>
              </p:cNvPr>
              <p:cNvSpPr txBox="1"/>
              <p:nvPr/>
            </p:nvSpPr>
            <p:spPr>
              <a:xfrm>
                <a:off x="6842307" y="4055200"/>
                <a:ext cx="640985" cy="798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2400" dirty="0">
                    <a:solidFill>
                      <a:schemeClr val="bg1"/>
                    </a:solidFill>
                    <a:latin typeface="나눔고딕 ExtraBold" panose="020D0904000000000000" pitchFamily="50" charset="-127"/>
                    <a:ea typeface="나눔고딕 ExtraBold" panose="020D0904000000000000" pitchFamily="50" charset="-127"/>
                  </a:rPr>
                  <a:t>1</a:t>
                </a:r>
                <a:endParaRPr lang="ko-KR" altLang="en-US" sz="2400" dirty="0">
                  <a:solidFill>
                    <a:schemeClr val="bg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endParaRPr>
              </a:p>
            </p:txBody>
          </p:sp>
        </p:grp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9F04ACD5-CCA7-434A-AAE8-1FFE14041575}"/>
              </a:ext>
            </a:extLst>
          </p:cNvPr>
          <p:cNvGrpSpPr/>
          <p:nvPr/>
        </p:nvGrpSpPr>
        <p:grpSpPr>
          <a:xfrm>
            <a:off x="7488098" y="4380095"/>
            <a:ext cx="771440" cy="771440"/>
            <a:chOff x="7731760" y="1731947"/>
            <a:chExt cx="1452880" cy="1452880"/>
          </a:xfrm>
        </p:grpSpPr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25A113CA-13DD-4B49-9F1E-D869092AEA27}"/>
                </a:ext>
              </a:extLst>
            </p:cNvPr>
            <p:cNvSpPr/>
            <p:nvPr/>
          </p:nvSpPr>
          <p:spPr>
            <a:xfrm>
              <a:off x="7731760" y="1731947"/>
              <a:ext cx="1452880" cy="145288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0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15ACA593-136D-4517-801A-477758A12569}"/>
                </a:ext>
              </a:extLst>
            </p:cNvPr>
            <p:cNvGrpSpPr/>
            <p:nvPr/>
          </p:nvGrpSpPr>
          <p:grpSpPr>
            <a:xfrm>
              <a:off x="8026400" y="1998877"/>
              <a:ext cx="863600" cy="863600"/>
              <a:chOff x="6604000" y="3881120"/>
              <a:chExt cx="1117600" cy="1117600"/>
            </a:xfrm>
          </p:grpSpPr>
          <p:sp>
            <p:nvSpPr>
              <p:cNvPr id="15" name="별: 꼭짓점 5개 14">
                <a:extLst>
                  <a:ext uri="{FF2B5EF4-FFF2-40B4-BE49-F238E27FC236}">
                    <a16:creationId xmlns:a16="http://schemas.microsoft.com/office/drawing/2014/main" id="{3148911F-0A91-4F6D-9BD8-261610F89B71}"/>
                  </a:ext>
                </a:extLst>
              </p:cNvPr>
              <p:cNvSpPr/>
              <p:nvPr/>
            </p:nvSpPr>
            <p:spPr>
              <a:xfrm>
                <a:off x="6604000" y="3881120"/>
                <a:ext cx="1117600" cy="1117600"/>
              </a:xfrm>
              <a:prstGeom prst="star5">
                <a:avLst>
                  <a:gd name="adj" fmla="val 28965"/>
                  <a:gd name="hf" fmla="val 105146"/>
                  <a:gd name="vf" fmla="val 110557"/>
                </a:avLst>
              </a:prstGeom>
              <a:solidFill>
                <a:srgbClr val="505050"/>
              </a:solidFill>
              <a:ln>
                <a:solidFill>
                  <a:srgbClr val="505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771C027-19BE-488E-8D79-1A379673ABFF}"/>
                  </a:ext>
                </a:extLst>
              </p:cNvPr>
              <p:cNvSpPr txBox="1"/>
              <p:nvPr/>
            </p:nvSpPr>
            <p:spPr>
              <a:xfrm>
                <a:off x="6842307" y="4055200"/>
                <a:ext cx="640985" cy="798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2400" dirty="0">
                    <a:solidFill>
                      <a:schemeClr val="bg1"/>
                    </a:solidFill>
                    <a:latin typeface="나눔고딕 ExtraBold" panose="020D0904000000000000" pitchFamily="50" charset="-127"/>
                    <a:ea typeface="나눔고딕 ExtraBold" panose="020D0904000000000000" pitchFamily="50" charset="-127"/>
                  </a:rPr>
                  <a:t>2</a:t>
                </a:r>
                <a:endParaRPr lang="ko-KR" altLang="en-US" sz="2400" dirty="0">
                  <a:solidFill>
                    <a:schemeClr val="bg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endParaRPr>
              </a:p>
            </p:txBody>
          </p:sp>
        </p:grp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4E146E74-6A10-479A-8F71-7B90507C6AF6}"/>
              </a:ext>
            </a:extLst>
          </p:cNvPr>
          <p:cNvGrpSpPr/>
          <p:nvPr/>
        </p:nvGrpSpPr>
        <p:grpSpPr>
          <a:xfrm>
            <a:off x="7557660" y="5338599"/>
            <a:ext cx="771440" cy="771440"/>
            <a:chOff x="7731760" y="1731947"/>
            <a:chExt cx="1452880" cy="1452880"/>
          </a:xfrm>
        </p:grpSpPr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C75C3D51-ABE1-4E9E-B26B-84E3A9BAEC23}"/>
                </a:ext>
              </a:extLst>
            </p:cNvPr>
            <p:cNvSpPr/>
            <p:nvPr/>
          </p:nvSpPr>
          <p:spPr>
            <a:xfrm>
              <a:off x="7731760" y="1731947"/>
              <a:ext cx="1452880" cy="145288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50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/>
            </a:p>
          </p:txBody>
        </p: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CBE6C00B-2870-49D7-AD4D-DD38F40886B5}"/>
                </a:ext>
              </a:extLst>
            </p:cNvPr>
            <p:cNvGrpSpPr/>
            <p:nvPr/>
          </p:nvGrpSpPr>
          <p:grpSpPr>
            <a:xfrm>
              <a:off x="8026400" y="1998877"/>
              <a:ext cx="863600" cy="863600"/>
              <a:chOff x="6604000" y="3881120"/>
              <a:chExt cx="1117600" cy="1117600"/>
            </a:xfrm>
          </p:grpSpPr>
          <p:sp>
            <p:nvSpPr>
              <p:cNvPr id="20" name="별: 꼭짓점 5개 19">
                <a:extLst>
                  <a:ext uri="{FF2B5EF4-FFF2-40B4-BE49-F238E27FC236}">
                    <a16:creationId xmlns:a16="http://schemas.microsoft.com/office/drawing/2014/main" id="{97BD6D63-601D-4200-AC1C-AF35E1984695}"/>
                  </a:ext>
                </a:extLst>
              </p:cNvPr>
              <p:cNvSpPr/>
              <p:nvPr/>
            </p:nvSpPr>
            <p:spPr>
              <a:xfrm>
                <a:off x="6604000" y="3881120"/>
                <a:ext cx="1117600" cy="1117600"/>
              </a:xfrm>
              <a:prstGeom prst="star5">
                <a:avLst>
                  <a:gd name="adj" fmla="val 28965"/>
                  <a:gd name="hf" fmla="val 105146"/>
                  <a:gd name="vf" fmla="val 110557"/>
                </a:avLst>
              </a:prstGeom>
              <a:solidFill>
                <a:srgbClr val="505050"/>
              </a:solidFill>
              <a:ln>
                <a:solidFill>
                  <a:srgbClr val="505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6A21087-7330-4312-B603-A34CD9A459D2}"/>
                  </a:ext>
                </a:extLst>
              </p:cNvPr>
              <p:cNvSpPr txBox="1"/>
              <p:nvPr/>
            </p:nvSpPr>
            <p:spPr>
              <a:xfrm>
                <a:off x="6842307" y="4055200"/>
                <a:ext cx="640985" cy="798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2400" dirty="0">
                    <a:solidFill>
                      <a:schemeClr val="bg1"/>
                    </a:solidFill>
                    <a:latin typeface="나눔고딕 ExtraBold" panose="020D0904000000000000" pitchFamily="50" charset="-127"/>
                    <a:ea typeface="나눔고딕 ExtraBold" panose="020D0904000000000000" pitchFamily="50" charset="-127"/>
                  </a:rPr>
                  <a:t>3</a:t>
                </a:r>
                <a:endParaRPr lang="ko-KR" altLang="en-US" sz="2400" dirty="0">
                  <a:solidFill>
                    <a:schemeClr val="bg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endParaRPr>
              </a:p>
            </p:txBody>
          </p:sp>
        </p:grpSp>
      </p:grp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50873E0B-38D0-4E16-9E73-BE73FF3ACE9D}"/>
              </a:ext>
            </a:extLst>
          </p:cNvPr>
          <p:cNvSpPr/>
          <p:nvPr/>
        </p:nvSpPr>
        <p:spPr>
          <a:xfrm>
            <a:off x="8374713" y="3492132"/>
            <a:ext cx="2465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dirty="0">
                <a:solidFill>
                  <a:srgbClr val="505050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프리 모더니즘</a:t>
            </a: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78E03DA4-8E24-4B1D-B482-EB33BA4BB2FD}"/>
              </a:ext>
            </a:extLst>
          </p:cNvPr>
          <p:cNvSpPr/>
          <p:nvPr/>
        </p:nvSpPr>
        <p:spPr>
          <a:xfrm>
            <a:off x="8374713" y="4470064"/>
            <a:ext cx="2595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b="1" dirty="0">
                <a:solidFill>
                  <a:srgbClr val="FF0000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근대</a:t>
            </a:r>
            <a:r>
              <a:rPr lang="en-US" altLang="ko-KR" sz="2800" b="1" dirty="0">
                <a:solidFill>
                  <a:srgbClr val="FF0000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(</a:t>
            </a:r>
            <a:r>
              <a:rPr lang="ko-KR" altLang="en-US" sz="2800" b="1" dirty="0">
                <a:solidFill>
                  <a:srgbClr val="FF0000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모더니즘</a:t>
            </a:r>
            <a:r>
              <a:rPr lang="en-US" altLang="ko-KR" sz="2800" b="1" dirty="0">
                <a:solidFill>
                  <a:srgbClr val="FF0000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)</a:t>
            </a:r>
            <a:endParaRPr lang="ko-KR" altLang="en-US" sz="2800" b="1" dirty="0">
              <a:solidFill>
                <a:srgbClr val="FF0000"/>
              </a:solidFill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17B33E0C-2C3C-4295-9106-9773A2CB0ED9}"/>
              </a:ext>
            </a:extLst>
          </p:cNvPr>
          <p:cNvSpPr/>
          <p:nvPr/>
        </p:nvSpPr>
        <p:spPr>
          <a:xfrm>
            <a:off x="8329100" y="5447996"/>
            <a:ext cx="2933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dirty="0">
                <a:solidFill>
                  <a:srgbClr val="505050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포스트 모더니즘</a:t>
            </a:r>
          </a:p>
        </p:txBody>
      </p:sp>
      <p:sp>
        <p:nvSpPr>
          <p:cNvPr id="33" name="타원 32">
            <a:extLst>
              <a:ext uri="{FF2B5EF4-FFF2-40B4-BE49-F238E27FC236}">
                <a16:creationId xmlns:a16="http://schemas.microsoft.com/office/drawing/2014/main" id="{725B69CE-9095-45A5-A034-45EB70238DF1}"/>
              </a:ext>
            </a:extLst>
          </p:cNvPr>
          <p:cNvSpPr/>
          <p:nvPr/>
        </p:nvSpPr>
        <p:spPr>
          <a:xfrm>
            <a:off x="5991584" y="2565911"/>
            <a:ext cx="264160" cy="264160"/>
          </a:xfrm>
          <a:prstGeom prst="ellipse">
            <a:avLst/>
          </a:prstGeom>
          <a:solidFill>
            <a:srgbClr val="505050"/>
          </a:solidFill>
          <a:ln>
            <a:solidFill>
              <a:srgbClr val="50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9BDFD71B-05D4-477B-92DE-2AEFBD799C12}"/>
              </a:ext>
            </a:extLst>
          </p:cNvPr>
          <p:cNvCxnSpPr>
            <a:stCxn id="33" idx="6"/>
            <a:endCxn id="7" idx="2"/>
          </p:cNvCxnSpPr>
          <p:nvPr/>
        </p:nvCxnSpPr>
        <p:spPr>
          <a:xfrm>
            <a:off x="6255744" y="2697991"/>
            <a:ext cx="1232354" cy="1089892"/>
          </a:xfrm>
          <a:prstGeom prst="line">
            <a:avLst/>
          </a:prstGeom>
          <a:ln>
            <a:solidFill>
              <a:srgbClr val="50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그림 35">
            <a:extLst>
              <a:ext uri="{FF2B5EF4-FFF2-40B4-BE49-F238E27FC236}">
                <a16:creationId xmlns:a16="http://schemas.microsoft.com/office/drawing/2014/main" id="{C1EB916A-B210-43A5-BA0E-E9236DCE5A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233681"/>
            <a:ext cx="421638" cy="725081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D99FD23B-4273-4157-82C2-F4A74B0F0D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25" y="304801"/>
            <a:ext cx="824115" cy="38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780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F1EC7786-F90A-472B-AA8D-09D630331B09}"/>
              </a:ext>
            </a:extLst>
          </p:cNvPr>
          <p:cNvCxnSpPr>
            <a:cxnSpLocks/>
          </p:cNvCxnSpPr>
          <p:nvPr/>
        </p:nvCxnSpPr>
        <p:spPr>
          <a:xfrm>
            <a:off x="4113688" y="2642365"/>
            <a:ext cx="0" cy="40873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>
            <a:extLst>
              <a:ext uri="{FF2B5EF4-FFF2-40B4-BE49-F238E27FC236}">
                <a16:creationId xmlns:a16="http://schemas.microsoft.com/office/drawing/2014/main" id="{79FA0F6B-3717-4F7D-A6D4-E0C8FFBFD80E}"/>
              </a:ext>
            </a:extLst>
          </p:cNvPr>
          <p:cNvSpPr/>
          <p:nvPr/>
        </p:nvSpPr>
        <p:spPr>
          <a:xfrm>
            <a:off x="2003842" y="1610441"/>
            <a:ext cx="3348000" cy="45719"/>
          </a:xfrm>
          <a:prstGeom prst="rect">
            <a:avLst/>
          </a:prstGeom>
          <a:solidFill>
            <a:srgbClr val="2FC4EF"/>
          </a:solidFill>
          <a:ln>
            <a:solidFill>
              <a:srgbClr val="2FC4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FD76254-CCA7-4487-8EB8-9AF235702952}"/>
              </a:ext>
            </a:extLst>
          </p:cNvPr>
          <p:cNvSpPr/>
          <p:nvPr/>
        </p:nvSpPr>
        <p:spPr>
          <a:xfrm>
            <a:off x="4001957" y="2595881"/>
            <a:ext cx="183414" cy="174756"/>
          </a:xfrm>
          <a:prstGeom prst="rect">
            <a:avLst/>
          </a:prstGeom>
          <a:solidFill>
            <a:srgbClr val="2FC4EF"/>
          </a:solidFill>
          <a:ln>
            <a:solidFill>
              <a:srgbClr val="2FC4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D328D931-2386-41D1-A4C4-14A066A4A6CC}"/>
              </a:ext>
            </a:extLst>
          </p:cNvPr>
          <p:cNvSpPr/>
          <p:nvPr/>
        </p:nvSpPr>
        <p:spPr>
          <a:xfrm>
            <a:off x="4001957" y="3429000"/>
            <a:ext cx="183414" cy="174756"/>
          </a:xfrm>
          <a:prstGeom prst="rect">
            <a:avLst/>
          </a:prstGeom>
          <a:solidFill>
            <a:srgbClr val="2FC4EF"/>
          </a:solidFill>
          <a:ln>
            <a:solidFill>
              <a:srgbClr val="2FC4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D0E681AB-2781-4C0C-97CF-46FCF31E2749}"/>
              </a:ext>
            </a:extLst>
          </p:cNvPr>
          <p:cNvSpPr/>
          <p:nvPr/>
        </p:nvSpPr>
        <p:spPr>
          <a:xfrm>
            <a:off x="4593762" y="2603186"/>
            <a:ext cx="2702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3600" b="1" dirty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17</a:t>
            </a:r>
            <a:r>
              <a:rPr lang="ko-KR" altLang="en-US" sz="3600" b="1" dirty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세기 이후</a:t>
            </a: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678D7790-AB76-443A-8F8F-3CB23130D2E9}"/>
              </a:ext>
            </a:extLst>
          </p:cNvPr>
          <p:cNvSpPr/>
          <p:nvPr/>
        </p:nvSpPr>
        <p:spPr>
          <a:xfrm>
            <a:off x="1912697" y="1018184"/>
            <a:ext cx="28969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dirty="0"/>
              <a:t>근대</a:t>
            </a:r>
            <a:r>
              <a:rPr lang="en-US" altLang="ko-KR" sz="3200" dirty="0"/>
              <a:t>(</a:t>
            </a:r>
            <a:r>
              <a:rPr lang="ko-KR" altLang="en-US" sz="3200" dirty="0"/>
              <a:t>모더니즘</a:t>
            </a:r>
            <a:r>
              <a:rPr lang="en-US" altLang="ko-KR" sz="3200" dirty="0"/>
              <a:t>)</a:t>
            </a:r>
            <a:endParaRPr lang="ko-KR" altLang="en-US" sz="3200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BE9E08C1-2F57-4FD5-A47F-6D98748777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026" y="530504"/>
            <a:ext cx="914399" cy="914399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D0E681AB-2781-4C0C-97CF-46FCF31E2749}"/>
              </a:ext>
            </a:extLst>
          </p:cNvPr>
          <p:cNvSpPr/>
          <p:nvPr/>
        </p:nvSpPr>
        <p:spPr>
          <a:xfrm>
            <a:off x="1087297" y="2642365"/>
            <a:ext cx="25571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17</a:t>
            </a: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세기 이전</a:t>
            </a:r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6578BC59-9B2C-4344-9E7F-50F192650729}"/>
              </a:ext>
            </a:extLst>
          </p:cNvPr>
          <p:cNvCxnSpPr>
            <a:cxnSpLocks/>
          </p:cNvCxnSpPr>
          <p:nvPr/>
        </p:nvCxnSpPr>
        <p:spPr>
          <a:xfrm>
            <a:off x="8150619" y="2642365"/>
            <a:ext cx="0" cy="40873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281971D5-5C92-4AE6-9F96-7869179B9686}"/>
              </a:ext>
            </a:extLst>
          </p:cNvPr>
          <p:cNvSpPr/>
          <p:nvPr/>
        </p:nvSpPr>
        <p:spPr>
          <a:xfrm>
            <a:off x="8072260" y="2595881"/>
            <a:ext cx="183414" cy="174756"/>
          </a:xfrm>
          <a:prstGeom prst="rect">
            <a:avLst/>
          </a:prstGeom>
          <a:solidFill>
            <a:srgbClr val="2FC4EF"/>
          </a:solidFill>
          <a:ln>
            <a:solidFill>
              <a:srgbClr val="2FC4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72DE5BBD-4736-48E2-B04D-CB31F549478C}"/>
              </a:ext>
            </a:extLst>
          </p:cNvPr>
          <p:cNvSpPr/>
          <p:nvPr/>
        </p:nvSpPr>
        <p:spPr>
          <a:xfrm>
            <a:off x="8072260" y="3429000"/>
            <a:ext cx="183414" cy="174756"/>
          </a:xfrm>
          <a:prstGeom prst="rect">
            <a:avLst/>
          </a:prstGeom>
          <a:solidFill>
            <a:srgbClr val="2FC4EF"/>
          </a:solidFill>
          <a:ln>
            <a:solidFill>
              <a:srgbClr val="2FC4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27478992-EEDD-4614-A704-83FA802846D0}"/>
              </a:ext>
            </a:extLst>
          </p:cNvPr>
          <p:cNvSpPr/>
          <p:nvPr/>
        </p:nvSpPr>
        <p:spPr>
          <a:xfrm>
            <a:off x="8450945" y="2535329"/>
            <a:ext cx="2702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20</a:t>
            </a: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세기 이후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57A4902D-B5D0-460B-9589-DE4BEAD433D3}"/>
              </a:ext>
            </a:extLst>
          </p:cNvPr>
          <p:cNvSpPr/>
          <p:nvPr/>
        </p:nvSpPr>
        <p:spPr>
          <a:xfrm>
            <a:off x="4929592" y="4362881"/>
            <a:ext cx="2031326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3600" b="1" dirty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근대</a:t>
            </a:r>
            <a:endParaRPr lang="en-US" altLang="ko-KR" sz="3600" b="1" dirty="0">
              <a:solidFill>
                <a:srgbClr val="FF000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/>
            <a:endParaRPr lang="en-US" altLang="ko-KR" sz="3600" b="1" dirty="0">
              <a:solidFill>
                <a:srgbClr val="FF000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/>
            <a:r>
              <a:rPr lang="ko-KR" altLang="en-US" sz="3600" b="1" dirty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모더니즘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3FB417CF-F379-4478-92DD-32539D9445BE}"/>
              </a:ext>
            </a:extLst>
          </p:cNvPr>
          <p:cNvSpPr/>
          <p:nvPr/>
        </p:nvSpPr>
        <p:spPr>
          <a:xfrm>
            <a:off x="729100" y="4362881"/>
            <a:ext cx="2954655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3600" b="1" dirty="0">
                <a:solidFill>
                  <a:srgbClr val="9966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고대</a:t>
            </a:r>
            <a:endParaRPr lang="en-US" altLang="ko-KR" sz="3600" b="1" dirty="0">
              <a:solidFill>
                <a:srgbClr val="9966FF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/>
            <a:endParaRPr lang="en-US" altLang="ko-KR" sz="3600" b="1" dirty="0">
              <a:solidFill>
                <a:srgbClr val="9966FF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/>
            <a:r>
              <a:rPr lang="ko-KR" altLang="en-US" sz="3600" b="1" dirty="0" err="1">
                <a:solidFill>
                  <a:srgbClr val="9966FF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프리모더니즘</a:t>
            </a:r>
            <a:endParaRPr lang="ko-KR" altLang="en-US" sz="3600" b="1" dirty="0">
              <a:solidFill>
                <a:srgbClr val="9966FF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74C9E963-D7BA-4ABA-85C4-2B32AF5565F4}"/>
              </a:ext>
            </a:extLst>
          </p:cNvPr>
          <p:cNvSpPr/>
          <p:nvPr/>
        </p:nvSpPr>
        <p:spPr>
          <a:xfrm>
            <a:off x="8193117" y="4435187"/>
            <a:ext cx="341632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3600" b="1" dirty="0">
                <a:solidFill>
                  <a:srgbClr val="00B0F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현대와 미래</a:t>
            </a:r>
            <a:endParaRPr lang="en-US" altLang="ko-KR" sz="3600" b="1" dirty="0">
              <a:solidFill>
                <a:srgbClr val="00B0F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/>
            <a:endParaRPr lang="en-US" altLang="ko-KR" sz="3600" b="1" dirty="0">
              <a:solidFill>
                <a:srgbClr val="00B0F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/>
            <a:r>
              <a:rPr lang="ko-KR" altLang="en-US" sz="3600" b="1" dirty="0">
                <a:solidFill>
                  <a:srgbClr val="00B0F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포스트모더니즘</a:t>
            </a:r>
          </a:p>
        </p:txBody>
      </p:sp>
      <p:sp>
        <p:nvSpPr>
          <p:cNvPr id="2" name="폭발: 8pt 1">
            <a:extLst>
              <a:ext uri="{FF2B5EF4-FFF2-40B4-BE49-F238E27FC236}">
                <a16:creationId xmlns:a16="http://schemas.microsoft.com/office/drawing/2014/main" id="{1ECA9C6E-2ABC-4213-BBC7-E8842CDDE7DB}"/>
              </a:ext>
            </a:extLst>
          </p:cNvPr>
          <p:cNvSpPr/>
          <p:nvPr/>
        </p:nvSpPr>
        <p:spPr>
          <a:xfrm>
            <a:off x="1532021" y="368968"/>
            <a:ext cx="9621908" cy="683393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/>
              <a:t>오세정 전 서울대 총장</a:t>
            </a:r>
            <a:endParaRPr lang="en-US" altLang="ko-KR" sz="2400" b="1" dirty="0"/>
          </a:p>
          <a:p>
            <a:pPr algn="ctr"/>
            <a:endParaRPr lang="en-US" altLang="ko-KR" dirty="0"/>
          </a:p>
          <a:p>
            <a:pPr algn="ctr"/>
            <a:r>
              <a:rPr lang="ko-KR" altLang="en-US" sz="3200" b="1" dirty="0">
                <a:solidFill>
                  <a:srgbClr val="FFFF00"/>
                </a:solidFill>
              </a:rPr>
              <a:t>학교 교육의 근본적인 문제는 근대 학문을 현대 교사가 미래 인재들에게 가르치는 것</a:t>
            </a:r>
          </a:p>
        </p:txBody>
      </p:sp>
    </p:spTree>
    <p:extLst>
      <p:ext uri="{BB962C8B-B14F-4D97-AF65-F5344CB8AC3E}">
        <p14:creationId xmlns:p14="http://schemas.microsoft.com/office/powerpoint/2010/main" val="1133655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F1EC7786-F90A-472B-AA8D-09D630331B09}"/>
              </a:ext>
            </a:extLst>
          </p:cNvPr>
          <p:cNvCxnSpPr>
            <a:cxnSpLocks/>
          </p:cNvCxnSpPr>
          <p:nvPr/>
        </p:nvCxnSpPr>
        <p:spPr>
          <a:xfrm>
            <a:off x="6096000" y="2770636"/>
            <a:ext cx="0" cy="40873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>
            <a:extLst>
              <a:ext uri="{FF2B5EF4-FFF2-40B4-BE49-F238E27FC236}">
                <a16:creationId xmlns:a16="http://schemas.microsoft.com/office/drawing/2014/main" id="{79FA0F6B-3717-4F7D-A6D4-E0C8FFBFD80E}"/>
              </a:ext>
            </a:extLst>
          </p:cNvPr>
          <p:cNvSpPr/>
          <p:nvPr/>
        </p:nvSpPr>
        <p:spPr>
          <a:xfrm>
            <a:off x="2003842" y="1610441"/>
            <a:ext cx="3348000" cy="45719"/>
          </a:xfrm>
          <a:prstGeom prst="rect">
            <a:avLst/>
          </a:prstGeom>
          <a:solidFill>
            <a:srgbClr val="2FC4EF"/>
          </a:solidFill>
          <a:ln>
            <a:solidFill>
              <a:srgbClr val="2FC4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FD76254-CCA7-4487-8EB8-9AF235702952}"/>
              </a:ext>
            </a:extLst>
          </p:cNvPr>
          <p:cNvSpPr/>
          <p:nvPr/>
        </p:nvSpPr>
        <p:spPr>
          <a:xfrm>
            <a:off x="5997619" y="2228785"/>
            <a:ext cx="183414" cy="174756"/>
          </a:xfrm>
          <a:prstGeom prst="rect">
            <a:avLst/>
          </a:prstGeom>
          <a:solidFill>
            <a:srgbClr val="2FC4EF"/>
          </a:solidFill>
          <a:ln>
            <a:solidFill>
              <a:srgbClr val="2FC4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D328D931-2386-41D1-A4C4-14A066A4A6CC}"/>
              </a:ext>
            </a:extLst>
          </p:cNvPr>
          <p:cNvSpPr/>
          <p:nvPr/>
        </p:nvSpPr>
        <p:spPr>
          <a:xfrm>
            <a:off x="5997619" y="3061904"/>
            <a:ext cx="183414" cy="174756"/>
          </a:xfrm>
          <a:prstGeom prst="rect">
            <a:avLst/>
          </a:prstGeom>
          <a:solidFill>
            <a:srgbClr val="2FC4EF"/>
          </a:solidFill>
          <a:ln>
            <a:solidFill>
              <a:srgbClr val="2FC4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D0E681AB-2781-4C0C-97CF-46FCF31E2749}"/>
              </a:ext>
            </a:extLst>
          </p:cNvPr>
          <p:cNvSpPr/>
          <p:nvPr/>
        </p:nvSpPr>
        <p:spPr>
          <a:xfrm>
            <a:off x="6662361" y="2236090"/>
            <a:ext cx="25571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17</a:t>
            </a: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세기 이후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F7CB18-FA1F-42FF-B1CF-F1D125A69C44}"/>
              </a:ext>
            </a:extLst>
          </p:cNvPr>
          <p:cNvSpPr txBox="1"/>
          <p:nvPr/>
        </p:nvSpPr>
        <p:spPr>
          <a:xfrm>
            <a:off x="4570656" y="3439659"/>
            <a:ext cx="33105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 err="1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홉스와</a:t>
            </a:r>
            <a:r>
              <a:rPr lang="ko-KR" altLang="en-US" sz="2800" b="1" dirty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</a:t>
            </a:r>
            <a:r>
              <a:rPr lang="ko-KR" altLang="en-US" sz="2800" b="1" dirty="0" err="1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보일의</a:t>
            </a:r>
            <a:r>
              <a:rPr lang="ko-KR" altLang="en-US" sz="2800" b="1" dirty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 논쟁</a:t>
            </a:r>
            <a:endParaRPr lang="en-US" altLang="ko-KR" sz="2800" b="1" dirty="0">
              <a:solidFill>
                <a:srgbClr val="FF000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endParaRPr lang="en-US" altLang="ko-KR" sz="2800" b="1" dirty="0">
              <a:solidFill>
                <a:srgbClr val="FF000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2400" b="1" dirty="0">
                <a:solidFill>
                  <a:srgbClr val="7030A0"/>
                </a:solidFill>
                <a:latin typeface="나눔스퀘어" panose="020B0600000101010101" pitchFamily="50" charset="-127"/>
                <a:ea typeface="나눔스퀘어 Bold" panose="020B0600000101010101" pitchFamily="50" charset="-127"/>
              </a:rPr>
              <a:t>근대를 탄생시킨 사건</a:t>
            </a:r>
            <a:endParaRPr lang="ko-KR" altLang="en-US" sz="900" b="1" dirty="0">
              <a:solidFill>
                <a:srgbClr val="7030A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678D7790-AB76-443A-8F8F-3CB23130D2E9}"/>
              </a:ext>
            </a:extLst>
          </p:cNvPr>
          <p:cNvSpPr/>
          <p:nvPr/>
        </p:nvSpPr>
        <p:spPr>
          <a:xfrm>
            <a:off x="1912697" y="1018184"/>
            <a:ext cx="28969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dirty="0"/>
              <a:t>근대</a:t>
            </a:r>
            <a:r>
              <a:rPr lang="en-US" altLang="ko-KR" sz="3200" dirty="0"/>
              <a:t>(</a:t>
            </a:r>
            <a:r>
              <a:rPr lang="ko-KR" altLang="en-US" sz="3200" dirty="0"/>
              <a:t>모더니즘</a:t>
            </a:r>
            <a:r>
              <a:rPr lang="en-US" altLang="ko-KR" sz="3200" dirty="0"/>
              <a:t>)</a:t>
            </a:r>
            <a:endParaRPr lang="ko-KR" altLang="en-US" sz="3200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BE9E08C1-2F57-4FD5-A47F-6D98748777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026" y="530504"/>
            <a:ext cx="914399" cy="914399"/>
          </a:xfrm>
          <a:prstGeom prst="rect">
            <a:avLst/>
          </a:prstGeom>
        </p:spPr>
      </p:pic>
      <p:sp>
        <p:nvSpPr>
          <p:cNvPr id="2" name="가로로 말린 두루마리 모양 1"/>
          <p:cNvSpPr/>
          <p:nvPr/>
        </p:nvSpPr>
        <p:spPr>
          <a:xfrm>
            <a:off x="4079126" y="5039195"/>
            <a:ext cx="4203813" cy="154270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err="1"/>
              <a:t>리바이어던과</a:t>
            </a:r>
            <a:r>
              <a:rPr lang="ko-KR" altLang="en-US" sz="2800" b="1" dirty="0"/>
              <a:t> 에어펌프</a:t>
            </a:r>
            <a:endParaRPr lang="en-US" altLang="ko-KR" sz="2800" b="1" dirty="0"/>
          </a:p>
          <a:p>
            <a:pPr algn="ctr"/>
            <a:r>
              <a:rPr lang="en-US" altLang="ko-KR" sz="2800" b="1" dirty="0"/>
              <a:t>(1985</a:t>
            </a:r>
            <a:r>
              <a:rPr lang="ko-KR" altLang="en-US" sz="2800" b="1" dirty="0"/>
              <a:t>년 출간</a:t>
            </a:r>
            <a:r>
              <a:rPr lang="en-US" altLang="ko-KR" sz="2800" b="1" dirty="0"/>
              <a:t>)</a:t>
            </a:r>
            <a:endParaRPr lang="ko-KR" altLang="en-US" sz="2800" b="1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0E681AB-2781-4C0C-97CF-46FCF31E2749}"/>
              </a:ext>
            </a:extLst>
          </p:cNvPr>
          <p:cNvSpPr/>
          <p:nvPr/>
        </p:nvSpPr>
        <p:spPr>
          <a:xfrm>
            <a:off x="3082959" y="2275269"/>
            <a:ext cx="25571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17</a:t>
            </a: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세기 이전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2B3AD3D-FE9B-46D6-B660-21EA2C410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365" y="2882421"/>
            <a:ext cx="2114845" cy="319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50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AF620BF-3AE2-432B-BB11-AB5FC71E5010}"/>
              </a:ext>
            </a:extLst>
          </p:cNvPr>
          <p:cNvSpPr/>
          <p:nvPr/>
        </p:nvSpPr>
        <p:spPr>
          <a:xfrm>
            <a:off x="7150443" y="0"/>
            <a:ext cx="5041559" cy="3491516"/>
          </a:xfrm>
          <a:custGeom>
            <a:avLst/>
            <a:gdLst>
              <a:gd name="connsiteX0" fmla="*/ 0 w 5086301"/>
              <a:gd name="connsiteY0" fmla="*/ 0 h 3875590"/>
              <a:gd name="connsiteX1" fmla="*/ 5086301 w 5086301"/>
              <a:gd name="connsiteY1" fmla="*/ 0 h 3875590"/>
              <a:gd name="connsiteX2" fmla="*/ 5086301 w 5086301"/>
              <a:gd name="connsiteY2" fmla="*/ 3875590 h 3875590"/>
              <a:gd name="connsiteX3" fmla="*/ 1091830 w 5086301"/>
              <a:gd name="connsiteY3" fmla="*/ 3875590 h 3875590"/>
              <a:gd name="connsiteX4" fmla="*/ 0 w 5086301"/>
              <a:gd name="connsiteY4" fmla="*/ 2783759 h 3875590"/>
              <a:gd name="connsiteX5" fmla="*/ 0 w 5086301"/>
              <a:gd name="connsiteY5" fmla="*/ 0 h 3875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86301" h="3875590">
                <a:moveTo>
                  <a:pt x="0" y="0"/>
                </a:moveTo>
                <a:lnTo>
                  <a:pt x="5086301" y="0"/>
                </a:lnTo>
                <a:lnTo>
                  <a:pt x="5086301" y="3875590"/>
                </a:lnTo>
                <a:lnTo>
                  <a:pt x="1091830" y="3875590"/>
                </a:lnTo>
                <a:cubicBezTo>
                  <a:pt x="488829" y="3875590"/>
                  <a:pt x="0" y="3386761"/>
                  <a:pt x="0" y="278375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5789033F-92DA-4322-BFA9-90C6FEB256BB}"/>
              </a:ext>
            </a:extLst>
          </p:cNvPr>
          <p:cNvSpPr/>
          <p:nvPr/>
        </p:nvSpPr>
        <p:spPr>
          <a:xfrm>
            <a:off x="195" y="3289096"/>
            <a:ext cx="5952997" cy="3568904"/>
          </a:xfrm>
          <a:custGeom>
            <a:avLst/>
            <a:gdLst>
              <a:gd name="connsiteX0" fmla="*/ 0 w 3385143"/>
              <a:gd name="connsiteY0" fmla="*/ 0 h 2531805"/>
              <a:gd name="connsiteX1" fmla="*/ 2658486 w 3385143"/>
              <a:gd name="connsiteY1" fmla="*/ 0 h 2531805"/>
              <a:gd name="connsiteX2" fmla="*/ 3385143 w 3385143"/>
              <a:gd name="connsiteY2" fmla="*/ 726659 h 2531805"/>
              <a:gd name="connsiteX3" fmla="*/ 3385143 w 3385143"/>
              <a:gd name="connsiteY3" fmla="*/ 2531805 h 2531805"/>
              <a:gd name="connsiteX4" fmla="*/ 0 w 3385143"/>
              <a:gd name="connsiteY4" fmla="*/ 2531805 h 2531805"/>
              <a:gd name="connsiteX5" fmla="*/ 0 w 3385143"/>
              <a:gd name="connsiteY5" fmla="*/ 0 h 2531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5143" h="2531805">
                <a:moveTo>
                  <a:pt x="0" y="0"/>
                </a:moveTo>
                <a:lnTo>
                  <a:pt x="2658486" y="0"/>
                </a:lnTo>
                <a:cubicBezTo>
                  <a:pt x="3059808" y="0"/>
                  <a:pt x="3385143" y="325336"/>
                  <a:pt x="3385143" y="726659"/>
                </a:cubicBezTo>
                <a:lnTo>
                  <a:pt x="3385143" y="2531805"/>
                </a:lnTo>
                <a:lnTo>
                  <a:pt x="0" y="253180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3" name="Title 52">
            <a:extLst>
              <a:ext uri="{FF2B5EF4-FFF2-40B4-BE49-F238E27FC236}">
                <a16:creationId xmlns:a16="http://schemas.microsoft.com/office/drawing/2014/main" id="{43F3E17F-9214-4909-B0DA-4C6A052EB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latin typeface="Open Sans"/>
              </a:rPr>
              <a:t>Founders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07B14F-6517-4A28-B092-3A9C424459C6}"/>
              </a:ext>
            </a:extLst>
          </p:cNvPr>
          <p:cNvSpPr txBox="1"/>
          <p:nvPr/>
        </p:nvSpPr>
        <p:spPr>
          <a:xfrm>
            <a:off x="8782737" y="4503799"/>
            <a:ext cx="2231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kern="0" dirty="0">
                <a:solidFill>
                  <a:schemeClr val="bg1"/>
                </a:solidFill>
                <a:latin typeface="Open Sans"/>
                <a:cs typeface="Arial" panose="020B0604020202020204" pitchFamily="34" charset="0"/>
              </a:rPr>
              <a:t>This is a sample text. Insert your desired text here. </a:t>
            </a:r>
            <a:endParaRPr lang="en-IN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BA7AFF-C58E-4F26-B82B-47288B19F89B}"/>
              </a:ext>
            </a:extLst>
          </p:cNvPr>
          <p:cNvSpPr txBox="1"/>
          <p:nvPr/>
        </p:nvSpPr>
        <p:spPr>
          <a:xfrm>
            <a:off x="8782737" y="3926257"/>
            <a:ext cx="2231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kern="0" dirty="0">
                <a:solidFill>
                  <a:schemeClr val="bg1"/>
                </a:solidFill>
                <a:latin typeface="Open Sans"/>
                <a:cs typeface="Arial" panose="020B0604020202020204" pitchFamily="34" charset="0"/>
              </a:rPr>
              <a:t>Name</a:t>
            </a:r>
            <a:endParaRPr lang="en-IN" sz="2800" b="1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9A3316-6BDF-499B-9101-931F8607F79C}"/>
              </a:ext>
            </a:extLst>
          </p:cNvPr>
          <p:cNvSpPr txBox="1"/>
          <p:nvPr/>
        </p:nvSpPr>
        <p:spPr>
          <a:xfrm>
            <a:off x="1126153" y="2566382"/>
            <a:ext cx="2231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kern="0" dirty="0">
                <a:solidFill>
                  <a:schemeClr val="bg1"/>
                </a:solidFill>
                <a:latin typeface="Open Sans"/>
                <a:cs typeface="Arial" panose="020B0604020202020204" pitchFamily="34" charset="0"/>
              </a:rPr>
              <a:t>This is a sample text. Insert your desired text here. </a:t>
            </a:r>
            <a:endParaRPr lang="en-IN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349C65-8750-41AB-8AE4-27226BD35A9E}"/>
              </a:ext>
            </a:extLst>
          </p:cNvPr>
          <p:cNvSpPr txBox="1"/>
          <p:nvPr/>
        </p:nvSpPr>
        <p:spPr>
          <a:xfrm>
            <a:off x="1126153" y="1988840"/>
            <a:ext cx="2231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i="1" kern="0" dirty="0">
                <a:solidFill>
                  <a:schemeClr val="bg1"/>
                </a:solidFill>
                <a:latin typeface="Open Sans"/>
                <a:cs typeface="Arial" panose="020B0604020202020204" pitchFamily="34" charset="0"/>
              </a:rPr>
              <a:t>Name</a:t>
            </a:r>
            <a:endParaRPr lang="en-IN" sz="2800" b="1" i="1" dirty="0"/>
          </a:p>
        </p:txBody>
      </p:sp>
      <p:sp>
        <p:nvSpPr>
          <p:cNvPr id="43" name="Freeform 5">
            <a:extLst>
              <a:ext uri="{FF2B5EF4-FFF2-40B4-BE49-F238E27FC236}">
                <a16:creationId xmlns:a16="http://schemas.microsoft.com/office/drawing/2014/main" id="{85402272-5B32-4C99-83FB-AF8FE067790C}"/>
              </a:ext>
            </a:extLst>
          </p:cNvPr>
          <p:cNvSpPr>
            <a:spLocks noEditPoints="1"/>
          </p:cNvSpPr>
          <p:nvPr/>
        </p:nvSpPr>
        <p:spPr bwMode="auto">
          <a:xfrm>
            <a:off x="7690972" y="90548"/>
            <a:ext cx="593471" cy="406784"/>
          </a:xfrm>
          <a:custGeom>
            <a:avLst/>
            <a:gdLst>
              <a:gd name="T0" fmla="*/ 450 w 2050"/>
              <a:gd name="T1" fmla="*/ 512 h 1408"/>
              <a:gd name="T2" fmla="*/ 898 w 2050"/>
              <a:gd name="T3" fmla="*/ 960 h 1408"/>
              <a:gd name="T4" fmla="*/ 450 w 2050"/>
              <a:gd name="T5" fmla="*/ 1408 h 1408"/>
              <a:gd name="T6" fmla="*/ 2 w 2050"/>
              <a:gd name="T7" fmla="*/ 960 h 1408"/>
              <a:gd name="T8" fmla="*/ 0 w 2050"/>
              <a:gd name="T9" fmla="*/ 896 h 1408"/>
              <a:gd name="T10" fmla="*/ 896 w 2050"/>
              <a:gd name="T11" fmla="*/ 0 h 1408"/>
              <a:gd name="T12" fmla="*/ 896 w 2050"/>
              <a:gd name="T13" fmla="*/ 256 h 1408"/>
              <a:gd name="T14" fmla="*/ 443 w 2050"/>
              <a:gd name="T15" fmla="*/ 443 h 1408"/>
              <a:gd name="T16" fmla="*/ 380 w 2050"/>
              <a:gd name="T17" fmla="*/ 517 h 1408"/>
              <a:gd name="T18" fmla="*/ 450 w 2050"/>
              <a:gd name="T19" fmla="*/ 512 h 1408"/>
              <a:gd name="T20" fmla="*/ 1602 w 2050"/>
              <a:gd name="T21" fmla="*/ 512 h 1408"/>
              <a:gd name="T22" fmla="*/ 2050 w 2050"/>
              <a:gd name="T23" fmla="*/ 960 h 1408"/>
              <a:gd name="T24" fmla="*/ 1602 w 2050"/>
              <a:gd name="T25" fmla="*/ 1408 h 1408"/>
              <a:gd name="T26" fmla="*/ 1154 w 2050"/>
              <a:gd name="T27" fmla="*/ 960 h 1408"/>
              <a:gd name="T28" fmla="*/ 1152 w 2050"/>
              <a:gd name="T29" fmla="*/ 896 h 1408"/>
              <a:gd name="T30" fmla="*/ 2048 w 2050"/>
              <a:gd name="T31" fmla="*/ 0 h 1408"/>
              <a:gd name="T32" fmla="*/ 2048 w 2050"/>
              <a:gd name="T33" fmla="*/ 256 h 1408"/>
              <a:gd name="T34" fmla="*/ 1595 w 2050"/>
              <a:gd name="T35" fmla="*/ 443 h 1408"/>
              <a:gd name="T36" fmla="*/ 1532 w 2050"/>
              <a:gd name="T37" fmla="*/ 517 h 1408"/>
              <a:gd name="T38" fmla="*/ 1602 w 2050"/>
              <a:gd name="T39" fmla="*/ 512 h 1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050" h="1408">
                <a:moveTo>
                  <a:pt x="450" y="512"/>
                </a:moveTo>
                <a:cubicBezTo>
                  <a:pt x="697" y="512"/>
                  <a:pt x="898" y="713"/>
                  <a:pt x="898" y="960"/>
                </a:cubicBezTo>
                <a:cubicBezTo>
                  <a:pt x="898" y="1207"/>
                  <a:pt x="697" y="1408"/>
                  <a:pt x="450" y="1408"/>
                </a:cubicBezTo>
                <a:cubicBezTo>
                  <a:pt x="203" y="1408"/>
                  <a:pt x="2" y="1207"/>
                  <a:pt x="2" y="960"/>
                </a:cubicBezTo>
                <a:cubicBezTo>
                  <a:pt x="0" y="896"/>
                  <a:pt x="0" y="896"/>
                  <a:pt x="0" y="896"/>
                </a:cubicBezTo>
                <a:cubicBezTo>
                  <a:pt x="0" y="401"/>
                  <a:pt x="401" y="0"/>
                  <a:pt x="896" y="0"/>
                </a:cubicBezTo>
                <a:cubicBezTo>
                  <a:pt x="896" y="256"/>
                  <a:pt x="896" y="256"/>
                  <a:pt x="896" y="256"/>
                </a:cubicBezTo>
                <a:cubicBezTo>
                  <a:pt x="725" y="256"/>
                  <a:pt x="564" y="323"/>
                  <a:pt x="443" y="443"/>
                </a:cubicBezTo>
                <a:cubicBezTo>
                  <a:pt x="420" y="467"/>
                  <a:pt x="399" y="491"/>
                  <a:pt x="380" y="517"/>
                </a:cubicBezTo>
                <a:cubicBezTo>
                  <a:pt x="403" y="514"/>
                  <a:pt x="426" y="512"/>
                  <a:pt x="450" y="512"/>
                </a:cubicBezTo>
                <a:close/>
                <a:moveTo>
                  <a:pt x="1602" y="512"/>
                </a:moveTo>
                <a:cubicBezTo>
                  <a:pt x="1849" y="512"/>
                  <a:pt x="2050" y="713"/>
                  <a:pt x="2050" y="960"/>
                </a:cubicBezTo>
                <a:cubicBezTo>
                  <a:pt x="2050" y="1207"/>
                  <a:pt x="1849" y="1408"/>
                  <a:pt x="1602" y="1408"/>
                </a:cubicBezTo>
                <a:cubicBezTo>
                  <a:pt x="1355" y="1408"/>
                  <a:pt x="1154" y="1207"/>
                  <a:pt x="1154" y="960"/>
                </a:cubicBezTo>
                <a:cubicBezTo>
                  <a:pt x="1152" y="896"/>
                  <a:pt x="1152" y="896"/>
                  <a:pt x="1152" y="896"/>
                </a:cubicBezTo>
                <a:cubicBezTo>
                  <a:pt x="1152" y="401"/>
                  <a:pt x="1553" y="0"/>
                  <a:pt x="2048" y="0"/>
                </a:cubicBezTo>
                <a:cubicBezTo>
                  <a:pt x="2048" y="256"/>
                  <a:pt x="2048" y="256"/>
                  <a:pt x="2048" y="256"/>
                </a:cubicBezTo>
                <a:cubicBezTo>
                  <a:pt x="1877" y="256"/>
                  <a:pt x="1716" y="323"/>
                  <a:pt x="1595" y="443"/>
                </a:cubicBezTo>
                <a:cubicBezTo>
                  <a:pt x="1572" y="467"/>
                  <a:pt x="1551" y="491"/>
                  <a:pt x="1532" y="517"/>
                </a:cubicBezTo>
                <a:cubicBezTo>
                  <a:pt x="1555" y="514"/>
                  <a:pt x="1578" y="512"/>
                  <a:pt x="1602" y="5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8" name="Freeform 5">
            <a:extLst>
              <a:ext uri="{FF2B5EF4-FFF2-40B4-BE49-F238E27FC236}">
                <a16:creationId xmlns:a16="http://schemas.microsoft.com/office/drawing/2014/main" id="{88352DB8-8338-4304-90A9-735DD5A8E2F2}"/>
              </a:ext>
            </a:extLst>
          </p:cNvPr>
          <p:cNvSpPr>
            <a:spLocks noEditPoints="1"/>
          </p:cNvSpPr>
          <p:nvPr/>
        </p:nvSpPr>
        <p:spPr bwMode="auto">
          <a:xfrm>
            <a:off x="98576" y="3458226"/>
            <a:ext cx="593471" cy="406784"/>
          </a:xfrm>
          <a:custGeom>
            <a:avLst/>
            <a:gdLst>
              <a:gd name="T0" fmla="*/ 450 w 2050"/>
              <a:gd name="T1" fmla="*/ 512 h 1408"/>
              <a:gd name="T2" fmla="*/ 898 w 2050"/>
              <a:gd name="T3" fmla="*/ 960 h 1408"/>
              <a:gd name="T4" fmla="*/ 450 w 2050"/>
              <a:gd name="T5" fmla="*/ 1408 h 1408"/>
              <a:gd name="T6" fmla="*/ 2 w 2050"/>
              <a:gd name="T7" fmla="*/ 960 h 1408"/>
              <a:gd name="T8" fmla="*/ 0 w 2050"/>
              <a:gd name="T9" fmla="*/ 896 h 1408"/>
              <a:gd name="T10" fmla="*/ 896 w 2050"/>
              <a:gd name="T11" fmla="*/ 0 h 1408"/>
              <a:gd name="T12" fmla="*/ 896 w 2050"/>
              <a:gd name="T13" fmla="*/ 256 h 1408"/>
              <a:gd name="T14" fmla="*/ 443 w 2050"/>
              <a:gd name="T15" fmla="*/ 443 h 1408"/>
              <a:gd name="T16" fmla="*/ 380 w 2050"/>
              <a:gd name="T17" fmla="*/ 517 h 1408"/>
              <a:gd name="T18" fmla="*/ 450 w 2050"/>
              <a:gd name="T19" fmla="*/ 512 h 1408"/>
              <a:gd name="T20" fmla="*/ 1602 w 2050"/>
              <a:gd name="T21" fmla="*/ 512 h 1408"/>
              <a:gd name="T22" fmla="*/ 2050 w 2050"/>
              <a:gd name="T23" fmla="*/ 960 h 1408"/>
              <a:gd name="T24" fmla="*/ 1602 w 2050"/>
              <a:gd name="T25" fmla="*/ 1408 h 1408"/>
              <a:gd name="T26" fmla="*/ 1154 w 2050"/>
              <a:gd name="T27" fmla="*/ 960 h 1408"/>
              <a:gd name="T28" fmla="*/ 1152 w 2050"/>
              <a:gd name="T29" fmla="*/ 896 h 1408"/>
              <a:gd name="T30" fmla="*/ 2048 w 2050"/>
              <a:gd name="T31" fmla="*/ 0 h 1408"/>
              <a:gd name="T32" fmla="*/ 2048 w 2050"/>
              <a:gd name="T33" fmla="*/ 256 h 1408"/>
              <a:gd name="T34" fmla="*/ 1595 w 2050"/>
              <a:gd name="T35" fmla="*/ 443 h 1408"/>
              <a:gd name="T36" fmla="*/ 1532 w 2050"/>
              <a:gd name="T37" fmla="*/ 517 h 1408"/>
              <a:gd name="T38" fmla="*/ 1602 w 2050"/>
              <a:gd name="T39" fmla="*/ 512 h 1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050" h="1408">
                <a:moveTo>
                  <a:pt x="450" y="512"/>
                </a:moveTo>
                <a:cubicBezTo>
                  <a:pt x="697" y="512"/>
                  <a:pt x="898" y="713"/>
                  <a:pt x="898" y="960"/>
                </a:cubicBezTo>
                <a:cubicBezTo>
                  <a:pt x="898" y="1207"/>
                  <a:pt x="697" y="1408"/>
                  <a:pt x="450" y="1408"/>
                </a:cubicBezTo>
                <a:cubicBezTo>
                  <a:pt x="203" y="1408"/>
                  <a:pt x="2" y="1207"/>
                  <a:pt x="2" y="960"/>
                </a:cubicBezTo>
                <a:cubicBezTo>
                  <a:pt x="0" y="896"/>
                  <a:pt x="0" y="896"/>
                  <a:pt x="0" y="896"/>
                </a:cubicBezTo>
                <a:cubicBezTo>
                  <a:pt x="0" y="401"/>
                  <a:pt x="401" y="0"/>
                  <a:pt x="896" y="0"/>
                </a:cubicBezTo>
                <a:cubicBezTo>
                  <a:pt x="896" y="256"/>
                  <a:pt x="896" y="256"/>
                  <a:pt x="896" y="256"/>
                </a:cubicBezTo>
                <a:cubicBezTo>
                  <a:pt x="725" y="256"/>
                  <a:pt x="564" y="323"/>
                  <a:pt x="443" y="443"/>
                </a:cubicBezTo>
                <a:cubicBezTo>
                  <a:pt x="420" y="467"/>
                  <a:pt x="399" y="491"/>
                  <a:pt x="380" y="517"/>
                </a:cubicBezTo>
                <a:cubicBezTo>
                  <a:pt x="403" y="514"/>
                  <a:pt x="426" y="512"/>
                  <a:pt x="450" y="512"/>
                </a:cubicBezTo>
                <a:close/>
                <a:moveTo>
                  <a:pt x="1602" y="512"/>
                </a:moveTo>
                <a:cubicBezTo>
                  <a:pt x="1849" y="512"/>
                  <a:pt x="2050" y="713"/>
                  <a:pt x="2050" y="960"/>
                </a:cubicBezTo>
                <a:cubicBezTo>
                  <a:pt x="2050" y="1207"/>
                  <a:pt x="1849" y="1408"/>
                  <a:pt x="1602" y="1408"/>
                </a:cubicBezTo>
                <a:cubicBezTo>
                  <a:pt x="1355" y="1408"/>
                  <a:pt x="1154" y="1207"/>
                  <a:pt x="1154" y="960"/>
                </a:cubicBezTo>
                <a:cubicBezTo>
                  <a:pt x="1152" y="896"/>
                  <a:pt x="1152" y="896"/>
                  <a:pt x="1152" y="896"/>
                </a:cubicBezTo>
                <a:cubicBezTo>
                  <a:pt x="1152" y="401"/>
                  <a:pt x="1553" y="0"/>
                  <a:pt x="2048" y="0"/>
                </a:cubicBezTo>
                <a:cubicBezTo>
                  <a:pt x="2048" y="256"/>
                  <a:pt x="2048" y="256"/>
                  <a:pt x="2048" y="256"/>
                </a:cubicBezTo>
                <a:cubicBezTo>
                  <a:pt x="1877" y="256"/>
                  <a:pt x="1716" y="323"/>
                  <a:pt x="1595" y="443"/>
                </a:cubicBezTo>
                <a:cubicBezTo>
                  <a:pt x="1572" y="467"/>
                  <a:pt x="1551" y="491"/>
                  <a:pt x="1532" y="517"/>
                </a:cubicBezTo>
                <a:cubicBezTo>
                  <a:pt x="1555" y="514"/>
                  <a:pt x="1578" y="512"/>
                  <a:pt x="1602" y="5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3" name="그림 개체 틀 2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2" b="9042"/>
          <a:stretch>
            <a:fillRect/>
          </a:stretch>
        </p:blipFill>
        <p:spPr>
          <a:xfrm>
            <a:off x="2510076" y="581167"/>
            <a:ext cx="3443116" cy="3440940"/>
          </a:xfrm>
        </p:spPr>
      </p:pic>
      <p:pic>
        <p:nvPicPr>
          <p:cNvPr id="5" name="그림 개체 틀 4"/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8" b="5028"/>
          <a:stretch>
            <a:fillRect/>
          </a:stretch>
        </p:blipFill>
        <p:spPr>
          <a:xfrm>
            <a:off x="5925742" y="3007323"/>
            <a:ext cx="3613674" cy="3610076"/>
          </a:xfrm>
        </p:spPr>
      </p:pic>
      <p:sp>
        <p:nvSpPr>
          <p:cNvPr id="6" name="직사각형 5"/>
          <p:cNvSpPr/>
          <p:nvPr/>
        </p:nvSpPr>
        <p:spPr>
          <a:xfrm>
            <a:off x="127000" y="4094218"/>
            <a:ext cx="54724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ko-KR" sz="2400" b="1" dirty="0"/>
              <a:t>토머스 </a:t>
            </a:r>
            <a:r>
              <a:rPr lang="ko-KR" altLang="ko-KR" sz="2400" b="1" dirty="0" err="1"/>
              <a:t>홉스</a:t>
            </a:r>
            <a:r>
              <a:rPr lang="ko-KR" altLang="ko-KR" sz="2400" dirty="0"/>
              <a:t>(Thomas Hobbes, 1588</a:t>
            </a:r>
            <a:r>
              <a:rPr lang="en-US" altLang="ko-KR" sz="2400" dirty="0"/>
              <a:t>.</a:t>
            </a:r>
            <a:r>
              <a:rPr lang="ko-KR" altLang="ko-KR" sz="2400" dirty="0"/>
              <a:t>4</a:t>
            </a:r>
            <a:r>
              <a:rPr lang="en-US" altLang="ko-KR" sz="2400" dirty="0"/>
              <a:t>.</a:t>
            </a:r>
            <a:r>
              <a:rPr lang="ko-KR" altLang="ko-KR" sz="2400" dirty="0"/>
              <a:t>5</a:t>
            </a:r>
            <a:r>
              <a:rPr lang="en-US" altLang="ko-KR" sz="2400" dirty="0"/>
              <a:t>.</a:t>
            </a:r>
            <a:r>
              <a:rPr lang="ko-KR" altLang="ko-KR" sz="2400" dirty="0"/>
              <a:t> ~ 1679</a:t>
            </a:r>
            <a:r>
              <a:rPr lang="en-US" altLang="ko-KR" sz="2400" dirty="0"/>
              <a:t>.</a:t>
            </a:r>
            <a:r>
              <a:rPr lang="ko-KR" altLang="ko-KR" sz="2400" dirty="0"/>
              <a:t>12</a:t>
            </a:r>
            <a:r>
              <a:rPr lang="en-US" altLang="ko-KR" sz="2400" dirty="0"/>
              <a:t>.</a:t>
            </a:r>
            <a:r>
              <a:rPr lang="ko-KR" altLang="ko-KR" sz="2400" dirty="0"/>
              <a:t>4) 근대정치철학의 </a:t>
            </a:r>
            <a:r>
              <a:rPr lang="ko-KR" altLang="en-US" sz="2400" dirty="0"/>
              <a:t>토대인 </a:t>
            </a:r>
            <a:r>
              <a:rPr lang="ko-KR" altLang="ko-KR" sz="2400" dirty="0"/>
              <a:t>《</a:t>
            </a:r>
            <a:r>
              <a:rPr lang="ko-KR" altLang="en-US" sz="2400" dirty="0" err="1"/>
              <a:t>리바이어던</a:t>
            </a:r>
            <a:r>
              <a:rPr lang="ko-KR" altLang="ko-KR" sz="2400" dirty="0"/>
              <a:t>》 저</a:t>
            </a:r>
            <a:r>
              <a:rPr lang="ko-KR" altLang="en-US" sz="2400" dirty="0"/>
              <a:t>술</a:t>
            </a:r>
            <a:r>
              <a:rPr lang="en-US" altLang="ko-KR" sz="2400" dirty="0"/>
              <a:t>.</a:t>
            </a:r>
          </a:p>
          <a:p>
            <a:r>
              <a:rPr lang="ko-KR" altLang="ko-KR" sz="2400" dirty="0"/>
              <a:t> </a:t>
            </a:r>
          </a:p>
          <a:p>
            <a:r>
              <a:rPr lang="ko-KR" altLang="ko-KR" sz="2400" b="1" dirty="0"/>
              <a:t>사회계약에 의해 </a:t>
            </a:r>
            <a:r>
              <a:rPr lang="ko-KR" altLang="ko-KR" sz="2400" b="1" dirty="0" err="1"/>
              <a:t>리바이어던과</a:t>
            </a:r>
            <a:r>
              <a:rPr lang="ko-KR" altLang="ko-KR" sz="2400" b="1" dirty="0"/>
              <a:t> 같은 강력한 국가권력이 발생하게 되었다고 주장</a:t>
            </a:r>
            <a:r>
              <a:rPr lang="en-US" altLang="ko-KR" sz="2400" b="1" dirty="0"/>
              <a:t>.</a:t>
            </a:r>
            <a:endParaRPr lang="ko-KR" altLang="ko-KR" sz="2400" b="1" dirty="0">
              <a:effectLst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7337115" y="949274"/>
            <a:ext cx="48362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o-KR" altLang="ko-KR" sz="2400" dirty="0"/>
              <a:t>로버트 보일(Robert Boyle, 1627</a:t>
            </a:r>
            <a:r>
              <a:rPr lang="en-US" altLang="ko-KR" sz="2400" dirty="0"/>
              <a:t>.</a:t>
            </a:r>
            <a:r>
              <a:rPr lang="ko-KR" altLang="ko-KR" sz="2400" dirty="0"/>
              <a:t>1</a:t>
            </a:r>
            <a:r>
              <a:rPr lang="en-US" altLang="ko-KR" sz="2400" dirty="0"/>
              <a:t>.</a:t>
            </a:r>
            <a:r>
              <a:rPr lang="ko-KR" altLang="ko-KR" sz="2400" dirty="0"/>
              <a:t>25 ~ 1691</a:t>
            </a:r>
            <a:r>
              <a:rPr lang="en-US" altLang="ko-KR" sz="2400" dirty="0"/>
              <a:t>.</a:t>
            </a:r>
            <a:r>
              <a:rPr lang="ko-KR" altLang="ko-KR" sz="2400" dirty="0"/>
              <a:t>12</a:t>
            </a:r>
            <a:r>
              <a:rPr lang="en-US" altLang="ko-KR" sz="2400" dirty="0"/>
              <a:t>.</a:t>
            </a:r>
            <a:r>
              <a:rPr lang="ko-KR" altLang="ko-KR" sz="2400" dirty="0"/>
              <a:t>30)</a:t>
            </a:r>
            <a:r>
              <a:rPr lang="en-US" altLang="ko-KR" sz="2400" dirty="0"/>
              <a:t> </a:t>
            </a:r>
          </a:p>
          <a:p>
            <a:pPr algn="just"/>
            <a:endParaRPr lang="en-US" altLang="ko-KR" sz="2400" dirty="0"/>
          </a:p>
          <a:p>
            <a:pPr algn="just"/>
            <a:r>
              <a:rPr lang="ko-KR" altLang="en-US" sz="2400" dirty="0"/>
              <a:t>근대</a:t>
            </a:r>
            <a:r>
              <a:rPr lang="ko-KR" altLang="ko-KR" sz="2400" dirty="0"/>
              <a:t> 화학자. </a:t>
            </a:r>
            <a:r>
              <a:rPr lang="ko-KR" altLang="en-US" sz="2400" b="1" dirty="0"/>
              <a:t>보일 법칙을 발견</a:t>
            </a:r>
            <a:r>
              <a:rPr lang="ko-KR" altLang="ko-KR" sz="2400" b="1" dirty="0"/>
              <a:t>. </a:t>
            </a:r>
            <a:endParaRPr lang="ko-KR" altLang="en-US" sz="2400" b="1" dirty="0"/>
          </a:p>
        </p:txBody>
      </p:sp>
      <p:sp>
        <p:nvSpPr>
          <p:cNvPr id="8" name="AutoShape 2" descr="front stage에 대한 이미지 검색결과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27000" y="-1973263"/>
            <a:ext cx="573405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AutoShape 4" descr="front stage에 대한 이미지 검색결과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-278742" y="-1663315"/>
            <a:ext cx="573405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212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6" grpId="0" animBg="1"/>
      <p:bldP spid="43" grpId="0" animBg="1"/>
      <p:bldP spid="48" grpId="0" animBg="1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그림 개체 틀 2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614362"/>
            <a:ext cx="10439400" cy="5629275"/>
          </a:xfrm>
          <a:prstGeom prst="rect">
            <a:avLst/>
          </a:prstGeom>
        </p:spPr>
      </p:pic>
      <p:sp>
        <p:nvSpPr>
          <p:cNvPr id="6" name="포인트가 6개인 별 5"/>
          <p:cNvSpPr/>
          <p:nvPr/>
        </p:nvSpPr>
        <p:spPr>
          <a:xfrm>
            <a:off x="2842054" y="1318054"/>
            <a:ext cx="6672649" cy="5090984"/>
          </a:xfrm>
          <a:prstGeom prst="star6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/>
              <a:t>사회학자와 과학자가 무엇 때문에 서로 논쟁을 벌였을까</a:t>
            </a:r>
            <a:r>
              <a:rPr lang="en-US" altLang="ko-KR" sz="2800" b="1" dirty="0"/>
              <a:t>?</a:t>
            </a:r>
          </a:p>
          <a:p>
            <a:pPr algn="ctr"/>
            <a:endParaRPr lang="en-US" altLang="ko-KR" sz="2800" b="1" dirty="0"/>
          </a:p>
        </p:txBody>
      </p:sp>
    </p:spTree>
    <p:extLst>
      <p:ext uri="{BB962C8B-B14F-4D97-AF65-F5344CB8AC3E}">
        <p14:creationId xmlns:p14="http://schemas.microsoft.com/office/powerpoint/2010/main" val="258574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267200" y="1143000"/>
            <a:ext cx="3657600" cy="4572000"/>
          </a:xfrm>
          <a:prstGeom prst="rect">
            <a:avLst/>
          </a:prstGeom>
        </p:spPr>
      </p:pic>
      <p:sp>
        <p:nvSpPr>
          <p:cNvPr id="2" name="생각 풍선: 구름 모양 1"/>
          <p:cNvSpPr/>
          <p:nvPr/>
        </p:nvSpPr>
        <p:spPr>
          <a:xfrm>
            <a:off x="6999611" y="728283"/>
            <a:ext cx="4652920" cy="2824121"/>
          </a:xfrm>
          <a:prstGeom prst="cloudCallout">
            <a:avLst>
              <a:gd name="adj1" fmla="val -20833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ko-KR" altLang="en-US" sz="2000" b="1"/>
              <a:t>왜 융합교육이 필요한가</a:t>
            </a:r>
            <a:r>
              <a:rPr lang="en-US" altLang="ko-KR" sz="2000" b="1"/>
              <a:t>?</a:t>
            </a:r>
            <a:endParaRPr lang="ko-KR" altLang="en-US" sz="2000" b="1"/>
          </a:p>
        </p:txBody>
      </p:sp>
      <p:sp>
        <p:nvSpPr>
          <p:cNvPr id="4" name="폭발: 14pt 3"/>
          <p:cNvSpPr/>
          <p:nvPr/>
        </p:nvSpPr>
        <p:spPr>
          <a:xfrm>
            <a:off x="2290502" y="563982"/>
            <a:ext cx="8407624" cy="5381204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ko-KR" altLang="en-US" sz="3200" b="1">
                <a:solidFill>
                  <a:srgbClr val="ff0000"/>
                </a:solidFill>
              </a:rPr>
              <a:t>미래 인재교육의 핵심이 융합교육이기 때문</a:t>
            </a:r>
            <a:endParaRPr lang="ko-KR" alt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C0FDEF32-286D-4185-9A00-028359BB9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312" y="256402"/>
            <a:ext cx="6769376" cy="6345197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0D87277-38F1-4D50-8655-03BAD7F174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671" y="4194629"/>
            <a:ext cx="2193546" cy="2193546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27FE27ED-225C-466C-B3A1-09C4DB1C0A31}"/>
              </a:ext>
            </a:extLst>
          </p:cNvPr>
          <p:cNvSpPr/>
          <p:nvPr/>
        </p:nvSpPr>
        <p:spPr>
          <a:xfrm rot="20102093">
            <a:off x="4368259" y="1939352"/>
            <a:ext cx="32035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보일은</a:t>
            </a: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 거대한 에어펌프를 </a:t>
            </a:r>
            <a:endParaRPr lang="en-US" altLang="ko-KR" sz="3600" dirty="0">
              <a:solidFill>
                <a:schemeClr val="tx1">
                  <a:lumMod val="75000"/>
                  <a:lumOff val="25000"/>
                </a:schemeClr>
              </a:solidFill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  <a:p>
            <a:pPr algn="ctr"/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만들어 </a:t>
            </a:r>
            <a:endParaRPr lang="en-US" altLang="ko-KR" sz="3600" dirty="0">
              <a:solidFill>
                <a:schemeClr val="tx1">
                  <a:lumMod val="75000"/>
                  <a:lumOff val="25000"/>
                </a:schemeClr>
              </a:solidFill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  <a:p>
            <a:pPr algn="ctr"/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진공의 존재를 증명하였다</a:t>
            </a:r>
            <a:endParaRPr lang="ko-KR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85966610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전자기기, 디스플레이, 모니터이(가) 표시된 사진&#10;&#10;매우 높은 신뢰도로 생성된 설명">
            <a:extLst>
              <a:ext uri="{FF2B5EF4-FFF2-40B4-BE49-F238E27FC236}">
                <a16:creationId xmlns:a16="http://schemas.microsoft.com/office/drawing/2014/main" id="{C205E885-F942-439E-A9D9-52561AD4A7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43" y="816015"/>
            <a:ext cx="4343136" cy="63219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C18A01A-346F-4F17-9ABC-135BCBEF13E0}"/>
              </a:ext>
            </a:extLst>
          </p:cNvPr>
          <p:cNvSpPr txBox="1"/>
          <p:nvPr/>
        </p:nvSpPr>
        <p:spPr>
          <a:xfrm>
            <a:off x="6225044" y="1991600"/>
            <a:ext cx="8210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dirty="0">
                <a:latin typeface="Impact" panose="020B0806030902050204" pitchFamily="34" charset="0"/>
              </a:rPr>
              <a:t>01</a:t>
            </a:r>
            <a:endParaRPr lang="ko-KR" altLang="en-US" sz="5400" dirty="0">
              <a:latin typeface="Impact" panose="020B080603090205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8317C7-068F-4E10-B133-509669BBFD95}"/>
              </a:ext>
            </a:extLst>
          </p:cNvPr>
          <p:cNvSpPr txBox="1"/>
          <p:nvPr/>
        </p:nvSpPr>
        <p:spPr>
          <a:xfrm>
            <a:off x="6225044" y="3233642"/>
            <a:ext cx="9044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dirty="0">
                <a:latin typeface="Impact" panose="020B0806030902050204" pitchFamily="34" charset="0"/>
              </a:rPr>
              <a:t>02</a:t>
            </a:r>
            <a:endParaRPr lang="ko-KR" altLang="en-US" sz="5400" dirty="0">
              <a:latin typeface="Impact" panose="020B080603090205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C48216-70EC-4D49-9A45-0418486A3CD1}"/>
              </a:ext>
            </a:extLst>
          </p:cNvPr>
          <p:cNvSpPr txBox="1"/>
          <p:nvPr/>
        </p:nvSpPr>
        <p:spPr>
          <a:xfrm>
            <a:off x="6225044" y="4670142"/>
            <a:ext cx="9236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dirty="0">
                <a:latin typeface="Impact" panose="020B0806030902050204" pitchFamily="34" charset="0"/>
              </a:rPr>
              <a:t>03</a:t>
            </a:r>
            <a:endParaRPr lang="ko-KR" altLang="en-US" sz="5400" dirty="0">
              <a:latin typeface="Impact" panose="020B0806030902050204" pitchFamily="34" charset="0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70CCB585-9B05-42A5-800A-52B2326953C8}"/>
              </a:ext>
            </a:extLst>
          </p:cNvPr>
          <p:cNvSpPr/>
          <p:nvPr/>
        </p:nvSpPr>
        <p:spPr>
          <a:xfrm>
            <a:off x="7129459" y="2135697"/>
            <a:ext cx="4684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훌륭한 기자재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016BBFB6-832B-489A-A2E6-1476CEF8C3F9}"/>
              </a:ext>
            </a:extLst>
          </p:cNvPr>
          <p:cNvSpPr/>
          <p:nvPr/>
        </p:nvSpPr>
        <p:spPr>
          <a:xfrm>
            <a:off x="7148695" y="3208740"/>
            <a:ext cx="50433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rgbClr val="7030A0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주장을 과학적이라고 </a:t>
            </a:r>
            <a:endParaRPr lang="en-US" altLang="ko-KR" sz="2800" b="1" dirty="0">
              <a:solidFill>
                <a:srgbClr val="7030A0"/>
              </a:solidFill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  <a:p>
            <a:r>
              <a:rPr lang="ko-KR" altLang="en-US" sz="2800" b="1" dirty="0">
                <a:solidFill>
                  <a:srgbClr val="7030A0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인정하는 전문가 집단</a:t>
            </a:r>
            <a:endParaRPr lang="ko-KR" altLang="en-US" sz="3600" b="1" dirty="0">
              <a:solidFill>
                <a:srgbClr val="7030A0"/>
              </a:solidFill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F3BF0628-6821-4F35-9EEC-F2DC92D19012}"/>
              </a:ext>
            </a:extLst>
          </p:cNvPr>
          <p:cNvSpPr/>
          <p:nvPr/>
        </p:nvSpPr>
        <p:spPr>
          <a:xfrm>
            <a:off x="6959335" y="4869497"/>
            <a:ext cx="3259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 </a:t>
            </a:r>
            <a:r>
              <a:rPr lang="ko-KR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논문</a:t>
            </a:r>
            <a:endParaRPr lang="ko-KR" altLang="en-US" sz="3200" b="1" dirty="0">
              <a:solidFill>
                <a:srgbClr val="0070C0"/>
              </a:solidFill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6473371" y="362857"/>
            <a:ext cx="5036458" cy="12627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 err="1"/>
              <a:t>보일이</a:t>
            </a:r>
            <a:r>
              <a:rPr lang="ko-KR" altLang="en-US" sz="2800" b="1" dirty="0"/>
              <a:t> 사용한 세가지 기법</a:t>
            </a:r>
            <a:endParaRPr lang="ko-KR" altLang="en-US" sz="2800" b="1" dirty="0">
              <a:solidFill>
                <a:srgbClr val="FFFF00"/>
              </a:solidFill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697" y="1670462"/>
            <a:ext cx="3652656" cy="4613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폭발: 8pt 2">
            <a:extLst>
              <a:ext uri="{FF2B5EF4-FFF2-40B4-BE49-F238E27FC236}">
                <a16:creationId xmlns:a16="http://schemas.microsoft.com/office/drawing/2014/main" id="{F390CF79-6B59-472A-AA95-C42645B37CD9}"/>
              </a:ext>
            </a:extLst>
          </p:cNvPr>
          <p:cNvSpPr/>
          <p:nvPr/>
        </p:nvSpPr>
        <p:spPr>
          <a:xfrm>
            <a:off x="3260472" y="683857"/>
            <a:ext cx="7776446" cy="559968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>
                <a:solidFill>
                  <a:schemeClr val="tx1"/>
                </a:solidFill>
              </a:rPr>
              <a:t>오늘날에도 학자들이 </a:t>
            </a:r>
            <a:r>
              <a:rPr lang="ko-KR" altLang="en-US" sz="2800" b="1" dirty="0" err="1">
                <a:solidFill>
                  <a:schemeClr val="tx1"/>
                </a:solidFill>
              </a:rPr>
              <a:t>보일이</a:t>
            </a:r>
            <a:r>
              <a:rPr lang="ko-KR" altLang="en-US" sz="2800" b="1" dirty="0">
                <a:solidFill>
                  <a:schemeClr val="tx1"/>
                </a:solidFill>
              </a:rPr>
              <a:t> 창안한 방법을 따른다</a:t>
            </a:r>
            <a:r>
              <a:rPr lang="en-US" altLang="ko-KR" sz="2800" b="1" dirty="0">
                <a:solidFill>
                  <a:schemeClr val="tx1"/>
                </a:solidFill>
              </a:rPr>
              <a:t>: </a:t>
            </a:r>
            <a:r>
              <a:rPr lang="ko-KR" altLang="en-US" sz="2800" b="1" dirty="0">
                <a:solidFill>
                  <a:srgbClr val="0070C0"/>
                </a:solidFill>
              </a:rPr>
              <a:t>근대를 열다</a:t>
            </a:r>
          </a:p>
        </p:txBody>
      </p:sp>
    </p:spTree>
    <p:extLst>
      <p:ext uri="{BB962C8B-B14F-4D97-AF65-F5344CB8AC3E}">
        <p14:creationId xmlns:p14="http://schemas.microsoft.com/office/powerpoint/2010/main" val="25496193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9" grpId="0"/>
      <p:bldP spid="16" grpId="0"/>
      <p:bldP spid="20" grpId="0"/>
      <p:bldP spid="21" grpId="0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다이아몬드 14">
            <a:extLst>
              <a:ext uri="{FF2B5EF4-FFF2-40B4-BE49-F238E27FC236}">
                <a16:creationId xmlns:a16="http://schemas.microsoft.com/office/drawing/2014/main" id="{35D30607-D10D-4AC7-BC02-F32D084117FA}"/>
              </a:ext>
            </a:extLst>
          </p:cNvPr>
          <p:cNvSpPr/>
          <p:nvPr/>
        </p:nvSpPr>
        <p:spPr>
          <a:xfrm rot="16200000">
            <a:off x="9432769" y="3304547"/>
            <a:ext cx="5518462" cy="5518462"/>
          </a:xfrm>
          <a:prstGeom prst="diamond">
            <a:avLst/>
          </a:prstGeom>
          <a:solidFill>
            <a:srgbClr val="F7D2D9"/>
          </a:solidFill>
          <a:ln>
            <a:solidFill>
              <a:srgbClr val="F7D2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4" name="직선 연결선 93">
            <a:extLst>
              <a:ext uri="{FF2B5EF4-FFF2-40B4-BE49-F238E27FC236}">
                <a16:creationId xmlns:a16="http://schemas.microsoft.com/office/drawing/2014/main" id="{C442D658-439E-4A11-B1A1-0232A7D92FFF}"/>
              </a:ext>
            </a:extLst>
          </p:cNvPr>
          <p:cNvCxnSpPr>
            <a:cxnSpLocks/>
          </p:cNvCxnSpPr>
          <p:nvPr/>
        </p:nvCxnSpPr>
        <p:spPr>
          <a:xfrm>
            <a:off x="981924" y="1476375"/>
            <a:ext cx="229733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002F7361-3AC9-442F-A162-F28D05322E43}"/>
              </a:ext>
            </a:extLst>
          </p:cNvPr>
          <p:cNvSpPr txBox="1"/>
          <p:nvPr/>
        </p:nvSpPr>
        <p:spPr>
          <a:xfrm>
            <a:off x="944489" y="4617228"/>
            <a:ext cx="83548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>
                <a:solidFill>
                  <a:schemeClr val="bg1"/>
                </a:solidFill>
                <a:latin typeface="아리따-돋움(TTF)-SemiBold" panose="02020603020101020101" pitchFamily="18" charset="-127"/>
                <a:ea typeface="아리따-돋움(TTF)-SemiBold" panose="02020603020101020101" pitchFamily="18" charset="-127"/>
                <a:cs typeface="조선일보명조" panose="02030304000000000000" pitchFamily="18" charset="-127"/>
              </a:rPr>
              <a:t>S</a:t>
            </a:r>
            <a:endParaRPr lang="ko-KR" altLang="en-US" sz="8800" dirty="0">
              <a:solidFill>
                <a:schemeClr val="bg1"/>
              </a:solidFill>
              <a:latin typeface="아리따-돋움(TTF)-SemiBold" panose="02020603020101020101" pitchFamily="18" charset="-127"/>
              <a:ea typeface="아리따-돋움(TTF)-SemiBold" panose="02020603020101020101" pitchFamily="18" charset="-127"/>
              <a:cs typeface="조선일보명조" panose="02030304000000000000" pitchFamily="18" charset="-127"/>
            </a:endParaRPr>
          </a:p>
        </p:txBody>
      </p:sp>
      <p:cxnSp>
        <p:nvCxnSpPr>
          <p:cNvPr id="103" name="직선 연결선 102">
            <a:extLst>
              <a:ext uri="{FF2B5EF4-FFF2-40B4-BE49-F238E27FC236}">
                <a16:creationId xmlns:a16="http://schemas.microsoft.com/office/drawing/2014/main" id="{4D5A1696-035D-416C-9D77-DCC71CFCEAD3}"/>
              </a:ext>
            </a:extLst>
          </p:cNvPr>
          <p:cNvCxnSpPr/>
          <p:nvPr/>
        </p:nvCxnSpPr>
        <p:spPr>
          <a:xfrm>
            <a:off x="6344184" y="9233523"/>
            <a:ext cx="2392001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직선 연결선 106">
            <a:extLst>
              <a:ext uri="{FF2B5EF4-FFF2-40B4-BE49-F238E27FC236}">
                <a16:creationId xmlns:a16="http://schemas.microsoft.com/office/drawing/2014/main" id="{E2E449EF-0A9B-4B36-8D05-12AEDC8D9522}"/>
              </a:ext>
            </a:extLst>
          </p:cNvPr>
          <p:cNvCxnSpPr/>
          <p:nvPr/>
        </p:nvCxnSpPr>
        <p:spPr>
          <a:xfrm>
            <a:off x="9061125" y="9233523"/>
            <a:ext cx="2392001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28585B71-9261-41AE-94F8-81F2D2F8ABC1}"/>
              </a:ext>
            </a:extLst>
          </p:cNvPr>
          <p:cNvSpPr txBox="1"/>
          <p:nvPr/>
        </p:nvSpPr>
        <p:spPr>
          <a:xfrm>
            <a:off x="774267" y="425296"/>
            <a:ext cx="96039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>
                <a:solidFill>
                  <a:srgbClr val="FF0000"/>
                </a:solidFill>
                <a:latin typeface="아리따-돋움(TTF)-SemiBold" panose="02020603020101020101" pitchFamily="18" charset="-127"/>
                <a:ea typeface="아리따-돋움(TTF)-SemiBold" panose="02020603020101020101" pitchFamily="18" charset="-127"/>
                <a:cs typeface="조선일보명조" panose="02030304000000000000" pitchFamily="18" charset="-127"/>
              </a:rPr>
              <a:t>훌륭한 기자재</a:t>
            </a:r>
            <a:r>
              <a:rPr lang="en-US" altLang="ko-KR" sz="3600" b="1" dirty="0">
                <a:solidFill>
                  <a:srgbClr val="FF0000"/>
                </a:solidFill>
                <a:latin typeface="아리따-돋움(TTF)-SemiBold" panose="02020603020101020101" pitchFamily="18" charset="-127"/>
                <a:ea typeface="아리따-돋움(TTF)-SemiBold" panose="02020603020101020101" pitchFamily="18" charset="-127"/>
                <a:cs typeface="조선일보명조" panose="02030304000000000000" pitchFamily="18" charset="-127"/>
              </a:rPr>
              <a:t>:</a:t>
            </a:r>
          </a:p>
          <a:p>
            <a:r>
              <a:rPr lang="ko-KR" altLang="en-US" sz="3600" dirty="0" err="1">
                <a:solidFill>
                  <a:srgbClr val="372F1E"/>
                </a:solidFill>
                <a:latin typeface="아리따-돋움(TTF)-SemiBold" panose="02020603020101020101" pitchFamily="18" charset="-127"/>
                <a:ea typeface="아리따-돋움(TTF)-SemiBold" panose="02020603020101020101" pitchFamily="18" charset="-127"/>
                <a:cs typeface="조선일보명조" panose="02030304000000000000" pitchFamily="18" charset="-127"/>
              </a:rPr>
              <a:t>보일의</a:t>
            </a:r>
            <a:r>
              <a:rPr lang="ko-KR" altLang="en-US" sz="3600" dirty="0">
                <a:solidFill>
                  <a:srgbClr val="372F1E"/>
                </a:solidFill>
                <a:latin typeface="아리따-돋움(TTF)-SemiBold" panose="02020603020101020101" pitchFamily="18" charset="-127"/>
                <a:ea typeface="아리따-돋움(TTF)-SemiBold" panose="02020603020101020101" pitchFamily="18" charset="-127"/>
                <a:cs typeface="조선일보명조" panose="02030304000000000000" pitchFamily="18" charset="-127"/>
              </a:rPr>
              <a:t> 진공펌프는 오늘날의 거대한 의료장비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1B3AD41-A705-47A2-B4D1-D5CBEF413699}"/>
              </a:ext>
            </a:extLst>
          </p:cNvPr>
          <p:cNvSpPr txBox="1"/>
          <p:nvPr/>
        </p:nvSpPr>
        <p:spPr>
          <a:xfrm>
            <a:off x="9942439" y="3281403"/>
            <a:ext cx="2135521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28700">
                <a:solidFill>
                  <a:schemeClr val="bg1"/>
                </a:solidFill>
                <a:latin typeface="아리따-돋움(TTF)-SemiBold" panose="02020603020101020101" pitchFamily="18" charset="-127"/>
                <a:ea typeface="아리따-돋움(TTF)-SemiBold" panose="02020603020101020101" pitchFamily="18" charset="-127"/>
                <a:cs typeface="조선일보명조" panose="02030304000000000000" pitchFamily="18" charset="-127"/>
              </a:defRPr>
            </a:lvl1pPr>
          </a:lstStyle>
          <a:p>
            <a:r>
              <a:rPr lang="en-US" altLang="ko-KR" dirty="0"/>
              <a:t>S</a:t>
            </a:r>
            <a:endParaRPr lang="ko-KR" altLang="en-US" dirty="0"/>
          </a:p>
        </p:txBody>
      </p:sp>
      <p:pic>
        <p:nvPicPr>
          <p:cNvPr id="4" name="그림 3" descr="텍스트이(가) 표시된 사진&#10;&#10;높은 신뢰도로 생성된 설명">
            <a:extLst>
              <a:ext uri="{FF2B5EF4-FFF2-40B4-BE49-F238E27FC236}">
                <a16:creationId xmlns:a16="http://schemas.microsoft.com/office/drawing/2014/main" id="{A182D1E3-6EBE-4289-A15C-6586913FA8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889" y="3429000"/>
            <a:ext cx="1290619" cy="1086453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844" y="2080117"/>
            <a:ext cx="3415678" cy="416242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8C41CC50-E891-47DD-A9CE-42F3F669BB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920" y="2043303"/>
            <a:ext cx="6267941" cy="441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604587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B438BE5B-A817-42C0-BF5D-722D96AE1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878" y="2746532"/>
            <a:ext cx="4437226" cy="4437226"/>
          </a:xfrm>
          <a:prstGeom prst="rect">
            <a:avLst/>
          </a:prstGeom>
        </p:spPr>
      </p:pic>
      <p:sp>
        <p:nvSpPr>
          <p:cNvPr id="2" name="타원형 설명선 1"/>
          <p:cNvSpPr/>
          <p:nvPr/>
        </p:nvSpPr>
        <p:spPr>
          <a:xfrm>
            <a:off x="4974981" y="2649888"/>
            <a:ext cx="4796971" cy="272027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/>
              <a:t>기자재가 좋지 않아서 </a:t>
            </a:r>
            <a:r>
              <a:rPr lang="ko-KR" altLang="en-US" sz="3600" dirty="0" err="1"/>
              <a:t>그런거야</a:t>
            </a:r>
            <a:endParaRPr lang="ko-KR" altLang="en-US" sz="3600" dirty="0"/>
          </a:p>
        </p:txBody>
      </p:sp>
      <p:sp>
        <p:nvSpPr>
          <p:cNvPr id="3" name="모서리가 둥근 직사각형 2"/>
          <p:cNvSpPr/>
          <p:nvPr/>
        </p:nvSpPr>
        <p:spPr>
          <a:xfrm>
            <a:off x="607422" y="558436"/>
            <a:ext cx="6616338" cy="126056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b="1" dirty="0">
                <a:solidFill>
                  <a:srgbClr val="002060"/>
                </a:solidFill>
              </a:rPr>
              <a:t>기계 의존적 사고</a:t>
            </a:r>
            <a:endParaRPr lang="en-US" altLang="ko-KR" sz="3600" b="1" dirty="0">
              <a:solidFill>
                <a:srgbClr val="002060"/>
              </a:solidFill>
            </a:endParaRPr>
          </a:p>
          <a:p>
            <a:pPr algn="ctr"/>
            <a:r>
              <a:rPr lang="en-US" altLang="ko-KR" sz="3600" b="1" dirty="0">
                <a:solidFill>
                  <a:srgbClr val="002060"/>
                </a:solidFill>
              </a:rPr>
              <a:t>(</a:t>
            </a:r>
            <a:r>
              <a:rPr lang="ko-KR" altLang="en-US" sz="3600" b="1" dirty="0">
                <a:solidFill>
                  <a:srgbClr val="002060"/>
                </a:solidFill>
              </a:rPr>
              <a:t>기술과 공학의 발달</a:t>
            </a:r>
            <a:r>
              <a:rPr lang="en-US" altLang="ko-KR" sz="3600" b="1" dirty="0">
                <a:solidFill>
                  <a:srgbClr val="002060"/>
                </a:solidFill>
              </a:rPr>
              <a:t>)</a:t>
            </a:r>
            <a:endParaRPr lang="ko-KR" altLang="en-US" sz="3600" b="1" dirty="0">
              <a:solidFill>
                <a:srgbClr val="002060"/>
              </a:solidFill>
            </a:endParaRPr>
          </a:p>
        </p:txBody>
      </p:sp>
      <p:sp>
        <p:nvSpPr>
          <p:cNvPr id="5" name="포인트가 7개인 별 4"/>
          <p:cNvSpPr/>
          <p:nvPr/>
        </p:nvSpPr>
        <p:spPr>
          <a:xfrm>
            <a:off x="7722354" y="0"/>
            <a:ext cx="4099197" cy="3278415"/>
          </a:xfrm>
          <a:prstGeom prst="star7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rgbClr val="C00000"/>
                </a:solidFill>
              </a:rPr>
              <a:t>지식의 </a:t>
            </a:r>
            <a:endParaRPr lang="en-US" altLang="ko-KR" sz="3200" dirty="0">
              <a:solidFill>
                <a:srgbClr val="C00000"/>
              </a:solidFill>
            </a:endParaRPr>
          </a:p>
          <a:p>
            <a:pPr algn="ctr"/>
            <a:r>
              <a:rPr lang="ko-KR" altLang="en-US" sz="3200" dirty="0">
                <a:solidFill>
                  <a:srgbClr val="C00000"/>
                </a:solidFill>
              </a:rPr>
              <a:t>생산을 </a:t>
            </a:r>
            <a:endParaRPr lang="en-US" altLang="ko-KR" sz="3200" dirty="0">
              <a:solidFill>
                <a:srgbClr val="C00000"/>
              </a:solidFill>
            </a:endParaRPr>
          </a:p>
          <a:p>
            <a:pPr algn="ctr"/>
            <a:r>
              <a:rPr lang="ko-KR" altLang="en-US" sz="3200" dirty="0">
                <a:solidFill>
                  <a:srgbClr val="C00000"/>
                </a:solidFill>
              </a:rPr>
              <a:t>도구에 </a:t>
            </a:r>
            <a:endParaRPr lang="en-US" altLang="ko-KR" sz="3200" dirty="0">
              <a:solidFill>
                <a:srgbClr val="C00000"/>
              </a:solidFill>
            </a:endParaRPr>
          </a:p>
          <a:p>
            <a:pPr algn="ctr"/>
            <a:r>
              <a:rPr lang="ko-KR" altLang="en-US" sz="3200" dirty="0">
                <a:solidFill>
                  <a:srgbClr val="C00000"/>
                </a:solidFill>
              </a:rPr>
              <a:t>의존</a:t>
            </a:r>
          </a:p>
        </p:txBody>
      </p:sp>
      <p:sp>
        <p:nvSpPr>
          <p:cNvPr id="4" name="포인트가 6개인 별 3"/>
          <p:cNvSpPr/>
          <p:nvPr/>
        </p:nvSpPr>
        <p:spPr>
          <a:xfrm>
            <a:off x="2511304" y="4010025"/>
            <a:ext cx="3924300" cy="3486150"/>
          </a:xfrm>
          <a:prstGeom prst="star6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/>
              <a:t>도대체 일기예보는 왜 </a:t>
            </a:r>
            <a:r>
              <a:rPr lang="ko-KR" altLang="en-US" sz="2800" b="1" dirty="0" err="1"/>
              <a:t>안맞는</a:t>
            </a:r>
            <a:r>
              <a:rPr lang="ko-KR" altLang="en-US" sz="2800" b="1" dirty="0"/>
              <a:t> 거야</a:t>
            </a:r>
            <a:r>
              <a:rPr lang="en-US" altLang="ko-KR" sz="2800" b="1" dirty="0"/>
              <a:t>?</a:t>
            </a:r>
            <a:endParaRPr lang="ko-KR" altLang="en-US" sz="2800" b="1" dirty="0"/>
          </a:p>
        </p:txBody>
      </p:sp>
      <p:sp>
        <p:nvSpPr>
          <p:cNvPr id="6" name="별: 꼭짓점 7개 5">
            <a:extLst>
              <a:ext uri="{FF2B5EF4-FFF2-40B4-BE49-F238E27FC236}">
                <a16:creationId xmlns:a16="http://schemas.microsoft.com/office/drawing/2014/main" id="{C0F8650D-4416-4F4E-B115-32C2F9494BBE}"/>
              </a:ext>
            </a:extLst>
          </p:cNvPr>
          <p:cNvSpPr/>
          <p:nvPr/>
        </p:nvSpPr>
        <p:spPr>
          <a:xfrm>
            <a:off x="2511304" y="195943"/>
            <a:ext cx="8567632" cy="7300232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solidFill>
                  <a:schemeClr val="tx1"/>
                </a:solidFill>
              </a:rPr>
              <a:t>좋은 도구</a:t>
            </a:r>
            <a:r>
              <a:rPr lang="en-US" altLang="ko-KR" sz="3200" b="1" dirty="0">
                <a:solidFill>
                  <a:schemeClr val="tx1"/>
                </a:solidFill>
              </a:rPr>
              <a:t>(</a:t>
            </a:r>
            <a:r>
              <a:rPr lang="ko-KR" altLang="en-US" sz="3200" b="1" dirty="0">
                <a:solidFill>
                  <a:schemeClr val="tx1"/>
                </a:solidFill>
              </a:rPr>
              <a:t>첨단 의료장비</a:t>
            </a:r>
            <a:r>
              <a:rPr lang="en-US" altLang="ko-KR" sz="3200" b="1" dirty="0">
                <a:solidFill>
                  <a:schemeClr val="tx1"/>
                </a:solidFill>
              </a:rPr>
              <a:t>, </a:t>
            </a:r>
            <a:r>
              <a:rPr lang="ko-KR" altLang="en-US" sz="3200" b="1" dirty="0">
                <a:solidFill>
                  <a:schemeClr val="tx1"/>
                </a:solidFill>
              </a:rPr>
              <a:t>슈퍼컴퓨터</a:t>
            </a:r>
            <a:r>
              <a:rPr lang="en-US" altLang="ko-KR" sz="3200" b="1" dirty="0">
                <a:solidFill>
                  <a:schemeClr val="tx1"/>
                </a:solidFill>
              </a:rPr>
              <a:t>, AI </a:t>
            </a:r>
            <a:r>
              <a:rPr lang="ko-KR" altLang="en-US" sz="3200" b="1" dirty="0">
                <a:solidFill>
                  <a:schemeClr val="tx1"/>
                </a:solidFill>
              </a:rPr>
              <a:t>등</a:t>
            </a:r>
            <a:r>
              <a:rPr lang="en-US" altLang="ko-KR" sz="3200" b="1" dirty="0">
                <a:solidFill>
                  <a:schemeClr val="tx1"/>
                </a:solidFill>
              </a:rPr>
              <a:t>)</a:t>
            </a:r>
            <a:r>
              <a:rPr lang="ko-KR" altLang="en-US" sz="3200" b="1" dirty="0">
                <a:solidFill>
                  <a:schemeClr val="tx1"/>
                </a:solidFill>
              </a:rPr>
              <a:t>을 쓰면 그 결과는 옳은 것이라는 사고를 가지게 됨</a:t>
            </a:r>
            <a:r>
              <a:rPr lang="en-US" altLang="ko-KR" sz="3200" b="1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655593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A43BD90B-6BEA-4E1B-AB8D-7CD80C21EDE1}"/>
              </a:ext>
            </a:extLst>
          </p:cNvPr>
          <p:cNvSpPr/>
          <p:nvPr/>
        </p:nvSpPr>
        <p:spPr>
          <a:xfrm>
            <a:off x="6557200" y="2572935"/>
            <a:ext cx="1539235" cy="1989130"/>
          </a:xfrm>
          <a:prstGeom prst="rect">
            <a:avLst/>
          </a:prstGeom>
          <a:solidFill>
            <a:srgbClr val="FFF6F7"/>
          </a:solidFill>
          <a:ln>
            <a:solidFill>
              <a:srgbClr val="FFF6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BA6FDF48-9FFF-4E16-B907-B88F1030B4B5}"/>
              </a:ext>
            </a:extLst>
          </p:cNvPr>
          <p:cNvSpPr/>
          <p:nvPr/>
        </p:nvSpPr>
        <p:spPr>
          <a:xfrm>
            <a:off x="8280249" y="2572935"/>
            <a:ext cx="1539235" cy="1989130"/>
          </a:xfrm>
          <a:prstGeom prst="rect">
            <a:avLst/>
          </a:prstGeom>
          <a:solidFill>
            <a:srgbClr val="FFF6F7"/>
          </a:solidFill>
          <a:ln>
            <a:solidFill>
              <a:srgbClr val="FFF6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41361A0E-99D5-4050-A6A7-3390B365879E}"/>
              </a:ext>
            </a:extLst>
          </p:cNvPr>
          <p:cNvSpPr/>
          <p:nvPr/>
        </p:nvSpPr>
        <p:spPr>
          <a:xfrm>
            <a:off x="10003298" y="2572935"/>
            <a:ext cx="1539235" cy="1989130"/>
          </a:xfrm>
          <a:prstGeom prst="rect">
            <a:avLst/>
          </a:prstGeom>
          <a:solidFill>
            <a:srgbClr val="FFF6F7"/>
          </a:solidFill>
          <a:ln>
            <a:solidFill>
              <a:srgbClr val="FFF6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91C4091-8B82-4D8E-8C61-AFA7180E4BCA}"/>
              </a:ext>
            </a:extLst>
          </p:cNvPr>
          <p:cNvSpPr/>
          <p:nvPr/>
        </p:nvSpPr>
        <p:spPr>
          <a:xfrm>
            <a:off x="994298" y="3675354"/>
            <a:ext cx="4394447" cy="2654425"/>
          </a:xfrm>
          <a:prstGeom prst="rect">
            <a:avLst/>
          </a:prstGeom>
          <a:solidFill>
            <a:srgbClr val="F9C4CA"/>
          </a:solidFill>
          <a:ln>
            <a:solidFill>
              <a:srgbClr val="FCD0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413005-AADA-4829-9AD3-DB4292B6B4A3}"/>
              </a:ext>
            </a:extLst>
          </p:cNvPr>
          <p:cNvSpPr txBox="1"/>
          <p:nvPr/>
        </p:nvSpPr>
        <p:spPr>
          <a:xfrm>
            <a:off x="6441789" y="1366402"/>
            <a:ext cx="4551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b="1" dirty="0">
                <a:solidFill>
                  <a:srgbClr val="C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실험의 목격자를 모음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F91D9A1-B94A-4CD5-BA61-15C9AF948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192" y="3994508"/>
            <a:ext cx="3734540" cy="37345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879509-2864-4B81-8E38-1F06B46EFC42}"/>
              </a:ext>
            </a:extLst>
          </p:cNvPr>
          <p:cNvSpPr txBox="1"/>
          <p:nvPr/>
        </p:nvSpPr>
        <p:spPr>
          <a:xfrm>
            <a:off x="1329357" y="4084453"/>
            <a:ext cx="39461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 err="1">
                <a:solidFill>
                  <a:srgbClr val="C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보일의</a:t>
            </a:r>
            <a:r>
              <a:rPr lang="ko-KR" altLang="en-US" sz="3600" b="1" dirty="0">
                <a:solidFill>
                  <a:srgbClr val="C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법칙</a:t>
            </a:r>
            <a:r>
              <a:rPr lang="en-US" altLang="ko-KR" sz="3600" b="1" dirty="0">
                <a:solidFill>
                  <a:srgbClr val="C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(</a:t>
            </a:r>
            <a:r>
              <a:rPr lang="ko-KR" altLang="en-US" sz="3600" b="1" dirty="0">
                <a:solidFill>
                  <a:srgbClr val="C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진공</a:t>
            </a:r>
            <a:r>
              <a:rPr lang="en-US" altLang="ko-KR" sz="3600" b="1" dirty="0">
                <a:solidFill>
                  <a:srgbClr val="C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)</a:t>
            </a:r>
          </a:p>
          <a:p>
            <a:r>
              <a:rPr lang="ko-KR" altLang="en-US" sz="3600" b="1" dirty="0">
                <a:solidFill>
                  <a:srgbClr val="C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증명을 위한 기술</a:t>
            </a:r>
            <a:r>
              <a:rPr lang="en-US" altLang="ko-KR" sz="3600" b="1" dirty="0">
                <a:solidFill>
                  <a:srgbClr val="C0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:</a:t>
            </a:r>
            <a:r>
              <a:rPr lang="ko-KR" altLang="en-US" sz="3600" b="1" dirty="0">
                <a:solidFill>
                  <a:srgbClr val="7030A0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 </a:t>
            </a:r>
            <a:endParaRPr lang="en-US" altLang="ko-KR" sz="3600" b="1" dirty="0">
              <a:solidFill>
                <a:srgbClr val="7030A0"/>
              </a:solidFill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  <a:p>
            <a:r>
              <a:rPr lang="ko-KR" altLang="en-US" sz="2800" b="1" dirty="0">
                <a:solidFill>
                  <a:srgbClr val="7030A0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주장을 과학적이라고 </a:t>
            </a:r>
            <a:endParaRPr lang="en-US" altLang="ko-KR" sz="2800" b="1" dirty="0">
              <a:solidFill>
                <a:srgbClr val="7030A0"/>
              </a:solidFill>
              <a:latin typeface="아리따-돋움(TTF)-Bold" panose="02020603020101020101" pitchFamily="18" charset="-127"/>
              <a:ea typeface="아리따-돋움(TTF)-Bold" panose="02020603020101020101" pitchFamily="18" charset="-127"/>
            </a:endParaRPr>
          </a:p>
          <a:p>
            <a:r>
              <a:rPr lang="ko-KR" altLang="en-US" sz="2800" b="1" dirty="0">
                <a:solidFill>
                  <a:srgbClr val="7030A0"/>
                </a:solidFill>
                <a:latin typeface="아리따-돋움(TTF)-Bold" panose="02020603020101020101" pitchFamily="18" charset="-127"/>
                <a:ea typeface="아리따-돋움(TTF)-Bold" panose="02020603020101020101" pitchFamily="18" charset="-127"/>
              </a:rPr>
              <a:t>인정하는 전문가 집단</a:t>
            </a:r>
            <a:endParaRPr lang="ko-KR" altLang="en-US" sz="2800" b="1" dirty="0">
              <a:solidFill>
                <a:srgbClr val="C00000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6FD61A15-D4C3-44E0-9E8A-9BDF9499C08F}"/>
              </a:ext>
            </a:extLst>
          </p:cNvPr>
          <p:cNvSpPr/>
          <p:nvPr/>
        </p:nvSpPr>
        <p:spPr>
          <a:xfrm>
            <a:off x="5868140" y="0"/>
            <a:ext cx="292963" cy="6858000"/>
          </a:xfrm>
          <a:prstGeom prst="rect">
            <a:avLst/>
          </a:prstGeom>
          <a:solidFill>
            <a:srgbClr val="F9C4CA"/>
          </a:solidFill>
          <a:ln>
            <a:solidFill>
              <a:srgbClr val="FCD0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7C59C13F-61BA-406D-9381-0F559349AA15}"/>
              </a:ext>
            </a:extLst>
          </p:cNvPr>
          <p:cNvSpPr/>
          <p:nvPr/>
        </p:nvSpPr>
        <p:spPr>
          <a:xfrm>
            <a:off x="6459545" y="1926604"/>
            <a:ext cx="5580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err="1">
                <a:solidFill>
                  <a:srgbClr val="0070C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보일과</a:t>
            </a:r>
            <a:r>
              <a:rPr lang="ko-KR" altLang="en-US" b="1" dirty="0">
                <a:solidFill>
                  <a:srgbClr val="0070C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친한 영국 왕립학회의 선별된 과학자들만 초청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5D0004DB-EF09-45CD-8E13-2863EC3EED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4" t="31715" r="62278" b="36440"/>
          <a:stretch/>
        </p:blipFill>
        <p:spPr>
          <a:xfrm>
            <a:off x="6557199" y="2883656"/>
            <a:ext cx="1548955" cy="1564059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F30A687E-DDCF-4FE3-B811-B00F4EBBBC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2" t="31587" r="35436" b="36568"/>
          <a:stretch/>
        </p:blipFill>
        <p:spPr>
          <a:xfrm>
            <a:off x="8280249" y="2635081"/>
            <a:ext cx="1561050" cy="1821512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C437A20A-7AAE-4DD3-B930-6C34623720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83" t="33496" r="7325" b="34659"/>
          <a:stretch/>
        </p:blipFill>
        <p:spPr>
          <a:xfrm>
            <a:off x="9993579" y="2777124"/>
            <a:ext cx="1561050" cy="1821513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335" y="1653017"/>
            <a:ext cx="1762371" cy="2248214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03EDC110-9AED-4CD2-A101-735DDF7819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96" b="99132" l="10000" r="90000">
                        <a14:foregroundMark x1="27600" y1="53646" x2="38200" y2="80556"/>
                        <a14:foregroundMark x1="38200" y1="80556" x2="38200" y2="80556"/>
                        <a14:foregroundMark x1="29600" y1="81250" x2="33200" y2="99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252" y="3331172"/>
            <a:ext cx="2760960" cy="318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73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D8BD8D3-68AB-4E26-B1EB-A42E350DE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720" y="2286000"/>
            <a:ext cx="3657600" cy="4572000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26613" y="-296563"/>
            <a:ext cx="15462344" cy="1089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타원형 설명선 2"/>
          <p:cNvSpPr/>
          <p:nvPr/>
        </p:nvSpPr>
        <p:spPr>
          <a:xfrm>
            <a:off x="190499" y="203200"/>
            <a:ext cx="5353957" cy="24511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/>
              <a:t>법정의 증인이 신사면 신뢰가 더 가고 부랑자면 신뢰가 </a:t>
            </a:r>
            <a:endParaRPr lang="en-US" altLang="ko-KR" sz="2800" b="1" dirty="0"/>
          </a:p>
          <a:p>
            <a:pPr algn="ctr"/>
            <a:r>
              <a:rPr lang="ko-KR" altLang="en-US" sz="2800" b="1" dirty="0" err="1"/>
              <a:t>안가지</a:t>
            </a:r>
            <a:r>
              <a:rPr lang="en-US" altLang="ko-KR" sz="2800" b="1" dirty="0"/>
              <a:t>~</a:t>
            </a:r>
            <a:endParaRPr lang="ko-KR" altLang="en-US" sz="2800" b="1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7508" y="1104900"/>
            <a:ext cx="5753100" cy="3467100"/>
          </a:xfrm>
          <a:prstGeom prst="rect">
            <a:avLst/>
          </a:prstGeom>
        </p:spPr>
      </p:pic>
      <p:sp>
        <p:nvSpPr>
          <p:cNvPr id="6" name="구름 모양 설명선 5"/>
          <p:cNvSpPr/>
          <p:nvPr/>
        </p:nvSpPr>
        <p:spPr>
          <a:xfrm>
            <a:off x="2867477" y="3846286"/>
            <a:ext cx="4520294" cy="2423886"/>
          </a:xfrm>
          <a:prstGeom prst="cloudCallout">
            <a:avLst/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/>
              <a:t>증인이 한 명이면 </a:t>
            </a:r>
            <a:endParaRPr lang="en-US" altLang="ko-KR" sz="2400" b="1" dirty="0"/>
          </a:p>
          <a:p>
            <a:pPr algn="ctr"/>
            <a:r>
              <a:rPr lang="ko-KR" altLang="en-US" sz="2400" b="1" dirty="0"/>
              <a:t>신뢰가 안 가지만 </a:t>
            </a:r>
            <a:endParaRPr lang="en-US" altLang="ko-KR" sz="2400" b="1" dirty="0"/>
          </a:p>
          <a:p>
            <a:pPr algn="ctr"/>
            <a:r>
              <a:rPr lang="ko-KR" altLang="en-US" sz="2400" b="1" dirty="0"/>
              <a:t>여러 명이면 신뢰가 가지</a:t>
            </a:r>
            <a:r>
              <a:rPr lang="en-US" altLang="ko-KR" sz="2400" b="1" dirty="0"/>
              <a:t>~</a:t>
            </a:r>
            <a:endParaRPr lang="ko-KR" altLang="en-US" sz="2400" b="1" dirty="0"/>
          </a:p>
        </p:txBody>
      </p:sp>
      <p:sp>
        <p:nvSpPr>
          <p:cNvPr id="8" name="별: 꼭짓점 7개 7">
            <a:extLst>
              <a:ext uri="{FF2B5EF4-FFF2-40B4-BE49-F238E27FC236}">
                <a16:creationId xmlns:a16="http://schemas.microsoft.com/office/drawing/2014/main" id="{08657D7A-B196-4854-93E8-9F71C19EB82B}"/>
              </a:ext>
            </a:extLst>
          </p:cNvPr>
          <p:cNvSpPr/>
          <p:nvPr/>
        </p:nvSpPr>
        <p:spPr>
          <a:xfrm>
            <a:off x="3273879" y="440871"/>
            <a:ext cx="7984671" cy="6033408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rgbClr val="FF0000"/>
                </a:solidFill>
              </a:rPr>
              <a:t>사회적 방법으로 과학을 증명</a:t>
            </a:r>
            <a:r>
              <a:rPr lang="en-US" altLang="ko-KR" sz="2400" b="1" dirty="0">
                <a:solidFill>
                  <a:srgbClr val="FF0000"/>
                </a:solidFill>
              </a:rPr>
              <a:t>: </a:t>
            </a:r>
            <a:r>
              <a:rPr lang="ko-KR" altLang="en-US" sz="2400" b="1" dirty="0">
                <a:solidFill>
                  <a:srgbClr val="FF0000"/>
                </a:solidFill>
              </a:rPr>
              <a:t>과학과 사회의 융합</a:t>
            </a:r>
            <a:endParaRPr lang="en-US" altLang="ko-KR" sz="2400" b="1" dirty="0">
              <a:solidFill>
                <a:srgbClr val="FF0000"/>
              </a:solidFill>
            </a:endParaRPr>
          </a:p>
          <a:p>
            <a:pPr algn="ctr"/>
            <a:endParaRPr lang="en-US" altLang="ko-KR" sz="2400" b="1" dirty="0">
              <a:solidFill>
                <a:srgbClr val="FF0000"/>
              </a:solidFill>
            </a:endParaRPr>
          </a:p>
          <a:p>
            <a:pPr algn="ctr"/>
            <a:r>
              <a:rPr lang="ko-KR" altLang="en-US" sz="2400" dirty="0">
                <a:solidFill>
                  <a:schemeClr val="tx1"/>
                </a:solidFill>
              </a:rPr>
              <a:t>오늘날 학자들은 학회에 참여해서 자신의 주장을 발표하고</a:t>
            </a:r>
            <a:r>
              <a:rPr lang="en-US" altLang="ko-KR" sz="2400" dirty="0">
                <a:solidFill>
                  <a:schemeClr val="tx1"/>
                </a:solidFill>
              </a:rPr>
              <a:t>, </a:t>
            </a:r>
            <a:r>
              <a:rPr lang="ko-KR" altLang="en-US" sz="2400" dirty="0">
                <a:solidFill>
                  <a:schemeClr val="tx1"/>
                </a:solidFill>
              </a:rPr>
              <a:t>논문으로 실어서 그것을 세상에 알리는 활동을 매우 중요하게 생각하는 이유</a:t>
            </a:r>
          </a:p>
        </p:txBody>
      </p:sp>
      <p:sp>
        <p:nvSpPr>
          <p:cNvPr id="9" name="폭발: 14pt 8">
            <a:extLst>
              <a:ext uri="{FF2B5EF4-FFF2-40B4-BE49-F238E27FC236}">
                <a16:creationId xmlns:a16="http://schemas.microsoft.com/office/drawing/2014/main" id="{C56D0EBE-4720-4E85-A549-C4E8F39B8307}"/>
              </a:ext>
            </a:extLst>
          </p:cNvPr>
          <p:cNvSpPr/>
          <p:nvPr/>
        </p:nvSpPr>
        <p:spPr>
          <a:xfrm>
            <a:off x="858240" y="-31683"/>
            <a:ext cx="13572671" cy="6262914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>
                <a:solidFill>
                  <a:srgbClr val="FF0000"/>
                </a:solidFill>
              </a:rPr>
              <a:t>과학자</a:t>
            </a:r>
            <a:r>
              <a:rPr lang="ko-KR" altLang="en-US" sz="2800" b="1" dirty="0">
                <a:solidFill>
                  <a:schemeClr val="tx1"/>
                </a:solidFill>
              </a:rPr>
              <a:t> </a:t>
            </a:r>
            <a:r>
              <a:rPr lang="ko-KR" altLang="en-US" sz="2800" b="1" dirty="0" err="1">
                <a:solidFill>
                  <a:schemeClr val="tx1"/>
                </a:solidFill>
              </a:rPr>
              <a:t>보일이</a:t>
            </a:r>
            <a:r>
              <a:rPr lang="ko-KR" altLang="en-US" sz="2800" b="1" dirty="0">
                <a:solidFill>
                  <a:schemeClr val="tx1"/>
                </a:solidFill>
              </a:rPr>
              <a:t> 새로운  학문 방법을 구축한 관점이 </a:t>
            </a:r>
            <a:r>
              <a:rPr lang="ko-KR" altLang="en-US" sz="2800" b="1" dirty="0">
                <a:solidFill>
                  <a:srgbClr val="FF0000"/>
                </a:solidFill>
              </a:rPr>
              <a:t>사회적</a:t>
            </a:r>
            <a:r>
              <a:rPr lang="ko-KR" altLang="en-US" sz="2800" b="1" dirty="0">
                <a:solidFill>
                  <a:schemeClr val="tx1"/>
                </a:solidFill>
              </a:rPr>
              <a:t>이었으며</a:t>
            </a:r>
            <a:r>
              <a:rPr lang="en-US" altLang="ko-KR" sz="2800" b="1" dirty="0">
                <a:solidFill>
                  <a:schemeClr val="tx1"/>
                </a:solidFill>
              </a:rPr>
              <a:t>,   </a:t>
            </a:r>
            <a:r>
              <a:rPr lang="ko-KR" altLang="en-US" sz="2800" b="1" dirty="0">
                <a:solidFill>
                  <a:schemeClr val="tx1"/>
                </a:solidFill>
              </a:rPr>
              <a:t>이러한 </a:t>
            </a:r>
            <a:r>
              <a:rPr lang="ko-KR" altLang="en-US" sz="2800" b="1" dirty="0">
                <a:solidFill>
                  <a:srgbClr val="0070C0"/>
                </a:solidFill>
              </a:rPr>
              <a:t>융합적 관점</a:t>
            </a:r>
            <a:r>
              <a:rPr lang="ko-KR" altLang="en-US" sz="2800" b="1" dirty="0">
                <a:solidFill>
                  <a:schemeClr val="tx1"/>
                </a:solidFill>
              </a:rPr>
              <a:t>을  가진 소통하는 인재가 현대에 필요 </a:t>
            </a:r>
          </a:p>
        </p:txBody>
      </p:sp>
    </p:spTree>
    <p:extLst>
      <p:ext uri="{BB962C8B-B14F-4D97-AF65-F5344CB8AC3E}">
        <p14:creationId xmlns:p14="http://schemas.microsoft.com/office/powerpoint/2010/main" val="122422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F49BD735-DBF4-4E65-B4D5-F5A0065AFFB1}"/>
              </a:ext>
            </a:extLst>
          </p:cNvPr>
          <p:cNvSpPr/>
          <p:nvPr/>
        </p:nvSpPr>
        <p:spPr>
          <a:xfrm>
            <a:off x="-44703" y="626318"/>
            <a:ext cx="7260273" cy="5347762"/>
          </a:xfrm>
          <a:prstGeom prst="rect">
            <a:avLst/>
          </a:prstGeom>
          <a:solidFill>
            <a:schemeClr val="bg1"/>
          </a:solidFill>
          <a:ln>
            <a:solidFill>
              <a:srgbClr val="81AB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pic>
        <p:nvPicPr>
          <p:cNvPr id="9" name="그림 개체 틀 2">
            <a:extLst>
              <a:ext uri="{FF2B5EF4-FFF2-40B4-BE49-F238E27FC236}">
                <a16:creationId xmlns:a16="http://schemas.microsoft.com/office/drawing/2014/main" id="{0E633CB3-6684-47E7-9A47-4E8121760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2" b="9042"/>
          <a:stretch>
            <a:fillRect/>
          </a:stretch>
        </p:blipFill>
        <p:spPr>
          <a:xfrm>
            <a:off x="1180703" y="2093250"/>
            <a:ext cx="3443116" cy="3440940"/>
          </a:xfrm>
          <a:prstGeom prst="round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75FA3416-4D90-46B2-9049-1E4A1204903C}"/>
              </a:ext>
            </a:extLst>
          </p:cNvPr>
          <p:cNvSpPr/>
          <p:nvPr/>
        </p:nvSpPr>
        <p:spPr>
          <a:xfrm>
            <a:off x="0" y="351998"/>
            <a:ext cx="6512560" cy="481122"/>
          </a:xfrm>
          <a:prstGeom prst="rect">
            <a:avLst/>
          </a:prstGeom>
          <a:solidFill>
            <a:srgbClr val="81ABB7"/>
          </a:solidFill>
          <a:ln>
            <a:solidFill>
              <a:srgbClr val="81AB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58FD4372-7DEA-4715-B644-AA0F99C28472}"/>
              </a:ext>
            </a:extLst>
          </p:cNvPr>
          <p:cNvSpPr/>
          <p:nvPr/>
        </p:nvSpPr>
        <p:spPr>
          <a:xfrm>
            <a:off x="0" y="5767278"/>
            <a:ext cx="6512560" cy="481122"/>
          </a:xfrm>
          <a:prstGeom prst="rect">
            <a:avLst/>
          </a:prstGeom>
          <a:solidFill>
            <a:srgbClr val="81ABB7"/>
          </a:solidFill>
          <a:ln>
            <a:solidFill>
              <a:srgbClr val="81AB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B33311-9DCE-4A6A-9866-9DEA80F4DC48}"/>
              </a:ext>
            </a:extLst>
          </p:cNvPr>
          <p:cNvSpPr txBox="1"/>
          <p:nvPr/>
        </p:nvSpPr>
        <p:spPr>
          <a:xfrm>
            <a:off x="1615821" y="1293317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dirty="0" err="1">
                <a:solidFill>
                  <a:srgbClr val="81ABB7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홉스</a:t>
            </a:r>
            <a:endParaRPr lang="ko-KR" altLang="en-US" sz="4400" dirty="0">
              <a:solidFill>
                <a:srgbClr val="81ABB7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  <p:sp>
        <p:nvSpPr>
          <p:cNvPr id="3" name="모서리가 둥근 사각형 설명선 2"/>
          <p:cNvSpPr/>
          <p:nvPr/>
        </p:nvSpPr>
        <p:spPr>
          <a:xfrm>
            <a:off x="4482623" y="1064504"/>
            <a:ext cx="6995886" cy="220762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err="1"/>
              <a:t>보일은</a:t>
            </a:r>
            <a:r>
              <a:rPr lang="ko-KR" altLang="en-US" sz="2400" b="1" dirty="0"/>
              <a:t> 비과학적인 것 아냐</a:t>
            </a:r>
            <a:r>
              <a:rPr lang="en-US" altLang="ko-KR" sz="2400" b="1" dirty="0"/>
              <a:t>? </a:t>
            </a:r>
            <a:r>
              <a:rPr lang="ko-KR" altLang="en-US" sz="2400" b="1" dirty="0"/>
              <a:t>진공을 증명하려면 논리적 비판적 사고로 </a:t>
            </a:r>
            <a:r>
              <a:rPr lang="ko-KR" altLang="en-US" sz="2400" b="1" dirty="0" err="1"/>
              <a:t>주장해야지</a:t>
            </a:r>
            <a:r>
              <a:rPr lang="ko-KR" altLang="en-US" sz="2400" b="1" dirty="0"/>
              <a:t> 왕립학회 회원들을 설득해 맞는다고 주장하면 말이 돼</a:t>
            </a:r>
            <a:r>
              <a:rPr lang="en-US" altLang="ko-KR" sz="2400" b="1" dirty="0"/>
              <a:t>?</a:t>
            </a:r>
            <a:endParaRPr lang="ko-KR" altLang="en-US" sz="2400" b="1" dirty="0"/>
          </a:p>
        </p:txBody>
      </p:sp>
      <p:sp>
        <p:nvSpPr>
          <p:cNvPr id="11" name="구름 모양 설명선 10"/>
          <p:cNvSpPr/>
          <p:nvPr/>
        </p:nvSpPr>
        <p:spPr>
          <a:xfrm>
            <a:off x="1371600" y="-77127"/>
            <a:ext cx="9448800" cy="6698507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>
                <a:solidFill>
                  <a:srgbClr val="0070C0"/>
                </a:solidFill>
              </a:rPr>
              <a:t>결국 </a:t>
            </a:r>
            <a:r>
              <a:rPr lang="ko-KR" altLang="en-US" sz="2800" b="1" dirty="0" err="1">
                <a:solidFill>
                  <a:srgbClr val="0070C0"/>
                </a:solidFill>
              </a:rPr>
              <a:t>홉스는</a:t>
            </a:r>
            <a:r>
              <a:rPr lang="ko-KR" altLang="en-US" sz="2800" b="1" dirty="0">
                <a:solidFill>
                  <a:srgbClr val="0070C0"/>
                </a:solidFill>
              </a:rPr>
              <a:t> 과학도 모르면서 훌륭한 과학자인 </a:t>
            </a:r>
            <a:r>
              <a:rPr lang="ko-KR" altLang="en-US" sz="2800" b="1" dirty="0" err="1">
                <a:solidFill>
                  <a:srgbClr val="0070C0"/>
                </a:solidFill>
              </a:rPr>
              <a:t>보일을</a:t>
            </a:r>
            <a:r>
              <a:rPr lang="ko-KR" altLang="en-US" sz="2800" b="1" dirty="0">
                <a:solidFill>
                  <a:srgbClr val="0070C0"/>
                </a:solidFill>
              </a:rPr>
              <a:t> 공격한 실험에 무지한 사회학자로 오명을 쓰고 역사에서 사라짐</a:t>
            </a:r>
            <a:r>
              <a:rPr lang="en-US" altLang="ko-KR" sz="2800" b="1" dirty="0">
                <a:solidFill>
                  <a:srgbClr val="0070C0"/>
                </a:solidFill>
              </a:rPr>
              <a:t>: </a:t>
            </a:r>
            <a:r>
              <a:rPr lang="ko-KR" altLang="en-US" sz="2800" b="1" dirty="0">
                <a:solidFill>
                  <a:srgbClr val="00B050"/>
                </a:solidFill>
              </a:rPr>
              <a:t>이성과 논리로 </a:t>
            </a:r>
            <a:r>
              <a:rPr lang="ko-KR" altLang="en-US" sz="2800" b="1" dirty="0" err="1">
                <a:solidFill>
                  <a:srgbClr val="00B050"/>
                </a:solidFill>
              </a:rPr>
              <a:t>승부하려다가</a:t>
            </a:r>
            <a:r>
              <a:rPr lang="ko-KR" altLang="en-US" sz="2800" b="1" dirty="0">
                <a:solidFill>
                  <a:srgbClr val="00B050"/>
                </a:solidFill>
              </a:rPr>
              <a:t> 실패</a:t>
            </a:r>
            <a:endParaRPr lang="en-US" altLang="ko-KR" sz="2800" b="1" dirty="0">
              <a:solidFill>
                <a:srgbClr val="00B050"/>
              </a:solidFill>
            </a:endParaRPr>
          </a:p>
          <a:p>
            <a:pPr algn="ctr"/>
            <a:endParaRPr lang="en-US" altLang="ko-KR" sz="2800" b="1" dirty="0">
              <a:solidFill>
                <a:srgbClr val="0070C0"/>
              </a:solidFill>
            </a:endParaRPr>
          </a:p>
          <a:p>
            <a:pPr algn="ctr"/>
            <a:r>
              <a:rPr lang="ko-KR" altLang="en-US" sz="2800" b="1" dirty="0" err="1">
                <a:solidFill>
                  <a:srgbClr val="FF0000"/>
                </a:solidFill>
              </a:rPr>
              <a:t>보일은</a:t>
            </a:r>
            <a:r>
              <a:rPr lang="ko-KR" altLang="en-US" sz="2800" b="1" dirty="0">
                <a:solidFill>
                  <a:srgbClr val="FF0000"/>
                </a:solidFill>
              </a:rPr>
              <a:t> </a:t>
            </a:r>
            <a:r>
              <a:rPr lang="ko-KR" altLang="en-US" sz="2800" b="1" dirty="0" err="1">
                <a:solidFill>
                  <a:srgbClr val="FF0000"/>
                </a:solidFill>
              </a:rPr>
              <a:t>홉스와의</a:t>
            </a:r>
            <a:r>
              <a:rPr lang="ko-KR" altLang="en-US" sz="2800" b="1" dirty="0">
                <a:solidFill>
                  <a:srgbClr val="FF0000"/>
                </a:solidFill>
              </a:rPr>
              <a:t> 논쟁을 하지 않고</a:t>
            </a:r>
            <a:endParaRPr lang="en-US" altLang="ko-KR" sz="2800" b="1" dirty="0">
              <a:solidFill>
                <a:srgbClr val="FF0000"/>
              </a:solidFill>
            </a:endParaRPr>
          </a:p>
          <a:p>
            <a:pPr algn="ctr"/>
            <a:r>
              <a:rPr lang="ko-KR" altLang="en-US" sz="2800" b="1" dirty="0">
                <a:solidFill>
                  <a:srgbClr val="FF0000"/>
                </a:solidFill>
              </a:rPr>
              <a:t>문과와 이과의 분리를 선언</a:t>
            </a:r>
            <a:r>
              <a:rPr lang="en-US" altLang="ko-KR" sz="2800" b="1" dirty="0">
                <a:solidFill>
                  <a:srgbClr val="FF0000"/>
                </a:solidFill>
              </a:rPr>
              <a:t>.</a:t>
            </a:r>
            <a:endParaRPr lang="ko-KR" alt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941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9B5699DF-3F4B-4A92-9D5B-C6F8D7908E79}"/>
              </a:ext>
            </a:extLst>
          </p:cNvPr>
          <p:cNvCxnSpPr/>
          <p:nvPr/>
        </p:nvCxnSpPr>
        <p:spPr>
          <a:xfrm>
            <a:off x="3923818" y="0"/>
            <a:ext cx="3900668" cy="685800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그래픽 26" descr="남자">
            <a:extLst>
              <a:ext uri="{FF2B5EF4-FFF2-40B4-BE49-F238E27FC236}">
                <a16:creationId xmlns:a16="http://schemas.microsoft.com/office/drawing/2014/main" id="{7F893094-2B6A-461F-8755-B2B2864AD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4609" y="904989"/>
            <a:ext cx="3612761" cy="3612761"/>
          </a:xfrm>
          <a:prstGeom prst="rect">
            <a:avLst/>
          </a:prstGeom>
        </p:spPr>
      </p:pic>
      <p:pic>
        <p:nvPicPr>
          <p:cNvPr id="28" name="그래픽 27" descr="여자">
            <a:extLst>
              <a:ext uri="{FF2B5EF4-FFF2-40B4-BE49-F238E27FC236}">
                <a16:creationId xmlns:a16="http://schemas.microsoft.com/office/drawing/2014/main" id="{4FFB7A08-3F42-462F-B211-DF73260F2D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79239" y="2907410"/>
            <a:ext cx="3612761" cy="36127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67E17-B79C-4E00-8030-C16E0142BC6D}"/>
              </a:ext>
            </a:extLst>
          </p:cNvPr>
          <p:cNvSpPr txBox="1"/>
          <p:nvPr/>
        </p:nvSpPr>
        <p:spPr>
          <a:xfrm>
            <a:off x="942509" y="4713790"/>
            <a:ext cx="24929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000" dirty="0" err="1"/>
              <a:t>이공학</a:t>
            </a:r>
            <a:endParaRPr lang="ko-KR" altLang="en-US" sz="6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3785A5A-E8E5-43D9-8F6B-8FAAFBFE738E}"/>
              </a:ext>
            </a:extLst>
          </p:cNvPr>
          <p:cNvSpPr txBox="1"/>
          <p:nvPr/>
        </p:nvSpPr>
        <p:spPr>
          <a:xfrm>
            <a:off x="7979663" y="1695706"/>
            <a:ext cx="40318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000" dirty="0"/>
              <a:t>인문사회학</a:t>
            </a: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0695B33E-9951-4249-B4F4-A94FB5B7826C}"/>
              </a:ext>
            </a:extLst>
          </p:cNvPr>
          <p:cNvSpPr/>
          <p:nvPr/>
        </p:nvSpPr>
        <p:spPr>
          <a:xfrm rot="19800000">
            <a:off x="5130386" y="-1328310"/>
            <a:ext cx="1594712" cy="96114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" name="포인트가 6개인 별 1"/>
          <p:cNvSpPr/>
          <p:nvPr/>
        </p:nvSpPr>
        <p:spPr>
          <a:xfrm>
            <a:off x="4078514" y="2203537"/>
            <a:ext cx="4252686" cy="4124692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/>
              <a:t>17</a:t>
            </a:r>
            <a:r>
              <a:rPr lang="ko-KR" altLang="en-US" sz="2400" b="1" dirty="0"/>
              <a:t>세기 근대시대의 탄생과 함께 문과와 이과가 분리되는 분과학문 탄생</a:t>
            </a:r>
          </a:p>
        </p:txBody>
      </p:sp>
      <p:sp>
        <p:nvSpPr>
          <p:cNvPr id="5" name="폭발: 8pt 4">
            <a:extLst>
              <a:ext uri="{FF2B5EF4-FFF2-40B4-BE49-F238E27FC236}">
                <a16:creationId xmlns:a16="http://schemas.microsoft.com/office/drawing/2014/main" id="{7984B1A0-6C65-41D2-B781-751166281CC6}"/>
              </a:ext>
            </a:extLst>
          </p:cNvPr>
          <p:cNvSpPr/>
          <p:nvPr/>
        </p:nvSpPr>
        <p:spPr>
          <a:xfrm>
            <a:off x="3138048" y="1005926"/>
            <a:ext cx="7588128" cy="5694218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solidFill>
                  <a:srgbClr val="FF0000"/>
                </a:solidFill>
              </a:rPr>
              <a:t>현대에는 문이과의  구분이 의미가 없다</a:t>
            </a:r>
            <a:r>
              <a:rPr lang="en-US" altLang="ko-KR" sz="3200" b="1" dirty="0">
                <a:solidFill>
                  <a:srgbClr val="FF0000"/>
                </a:solidFill>
              </a:rPr>
              <a:t>. </a:t>
            </a:r>
            <a:endParaRPr lang="ko-KR" alt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생각 풍선: 구름 모양 5">
            <a:extLst>
              <a:ext uri="{FF2B5EF4-FFF2-40B4-BE49-F238E27FC236}">
                <a16:creationId xmlns:a16="http://schemas.microsoft.com/office/drawing/2014/main" id="{CC5B809F-AC21-4A7C-8FED-A28689614183}"/>
              </a:ext>
            </a:extLst>
          </p:cNvPr>
          <p:cNvSpPr/>
          <p:nvPr/>
        </p:nvSpPr>
        <p:spPr>
          <a:xfrm>
            <a:off x="4342905" y="775656"/>
            <a:ext cx="6186804" cy="4549552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>
                <a:solidFill>
                  <a:schemeClr val="tx1"/>
                </a:solidFill>
              </a:rPr>
              <a:t>융합교육이 대두</a:t>
            </a:r>
          </a:p>
        </p:txBody>
      </p:sp>
    </p:spTree>
    <p:extLst>
      <p:ext uri="{BB962C8B-B14F-4D97-AF65-F5344CB8AC3E}">
        <p14:creationId xmlns:p14="http://schemas.microsoft.com/office/powerpoint/2010/main" val="20908226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E41B359-FA2D-4D6B-A8A7-059ADE1F0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895" y="2067610"/>
            <a:ext cx="3600000" cy="36000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ADB95DE2-2AFD-4690-9AC8-BC2FADBFED8B}"/>
              </a:ext>
            </a:extLst>
          </p:cNvPr>
          <p:cNvSpPr/>
          <p:nvPr/>
        </p:nvSpPr>
        <p:spPr>
          <a:xfrm>
            <a:off x="5507570" y="2465262"/>
            <a:ext cx="4621529" cy="230832"/>
          </a:xfrm>
          <a:prstGeom prst="rect">
            <a:avLst/>
          </a:prstGeom>
          <a:solidFill>
            <a:srgbClr val="28B9ED"/>
          </a:solidFill>
          <a:ln>
            <a:solidFill>
              <a:srgbClr val="28B9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26126F9-7693-4639-B766-529C85AB9DEC}"/>
              </a:ext>
            </a:extLst>
          </p:cNvPr>
          <p:cNvSpPr/>
          <p:nvPr/>
        </p:nvSpPr>
        <p:spPr>
          <a:xfrm>
            <a:off x="5928910" y="1713667"/>
            <a:ext cx="30973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spc="300" dirty="0">
                <a:solidFill>
                  <a:srgbClr val="28B9ED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현대의 의미</a:t>
            </a:r>
            <a:endParaRPr lang="ko-KR" alt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DC137E-8F5B-40B1-8E4B-EBFEA52DE17B}"/>
              </a:ext>
            </a:extLst>
          </p:cNvPr>
          <p:cNvSpPr txBox="1"/>
          <p:nvPr/>
        </p:nvSpPr>
        <p:spPr>
          <a:xfrm>
            <a:off x="4932895" y="3205890"/>
            <a:ext cx="690926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근대적 이중성에 대한 인식</a:t>
            </a:r>
            <a:endParaRPr lang="en-US" altLang="ko-KR" sz="4000" spc="300" dirty="0">
              <a:solidFill>
                <a:schemeClr val="tx1">
                  <a:lumMod val="65000"/>
                  <a:lumOff val="35000"/>
                </a:schemeClr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/>
            <a:endParaRPr lang="en-US" altLang="ko-KR" sz="4000" spc="300" dirty="0">
              <a:solidFill>
                <a:srgbClr val="FF00FF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algn="ctr"/>
            <a:r>
              <a:rPr lang="ko-KR" altLang="en-US" sz="4000" spc="300" dirty="0">
                <a:solidFill>
                  <a:srgbClr val="FF00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탈근대인이 되자는 의미</a:t>
            </a:r>
          </a:p>
        </p:txBody>
      </p:sp>
      <p:sp>
        <p:nvSpPr>
          <p:cNvPr id="4" name="모서리가 둥근 사각형 설명선 3"/>
          <p:cNvSpPr/>
          <p:nvPr/>
        </p:nvSpPr>
        <p:spPr>
          <a:xfrm>
            <a:off x="521482" y="225204"/>
            <a:ext cx="6485493" cy="132344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/>
              <a:t>현대는 옳고 틀린 것을 구분하는 </a:t>
            </a:r>
            <a:endParaRPr lang="en-US" altLang="ko-KR" sz="2800" b="1" dirty="0"/>
          </a:p>
          <a:p>
            <a:pPr algn="ctr"/>
            <a:r>
              <a:rPr lang="ko-KR" altLang="en-US" sz="2800" b="1" dirty="0"/>
              <a:t>근대적 사고를 깨는 과정</a:t>
            </a:r>
          </a:p>
        </p:txBody>
      </p:sp>
    </p:spTree>
    <p:extLst>
      <p:ext uri="{BB962C8B-B14F-4D97-AF65-F5344CB8AC3E}">
        <p14:creationId xmlns:p14="http://schemas.microsoft.com/office/powerpoint/2010/main" val="1528715141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F1EC7786-F90A-472B-AA8D-09D630331B09}"/>
              </a:ext>
            </a:extLst>
          </p:cNvPr>
          <p:cNvCxnSpPr>
            <a:cxnSpLocks/>
          </p:cNvCxnSpPr>
          <p:nvPr/>
        </p:nvCxnSpPr>
        <p:spPr>
          <a:xfrm>
            <a:off x="6096000" y="2770636"/>
            <a:ext cx="0" cy="408736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직사각형 4">
            <a:extLst>
              <a:ext uri="{FF2B5EF4-FFF2-40B4-BE49-F238E27FC236}">
                <a16:creationId xmlns:a16="http://schemas.microsoft.com/office/drawing/2014/main" id="{79FA0F6B-3717-4F7D-A6D4-E0C8FFBFD80E}"/>
              </a:ext>
            </a:extLst>
          </p:cNvPr>
          <p:cNvSpPr/>
          <p:nvPr/>
        </p:nvSpPr>
        <p:spPr>
          <a:xfrm>
            <a:off x="2003842" y="1610441"/>
            <a:ext cx="3348000" cy="45719"/>
          </a:xfrm>
          <a:prstGeom prst="rect">
            <a:avLst/>
          </a:prstGeom>
          <a:solidFill>
            <a:srgbClr val="2FC4EF"/>
          </a:solidFill>
          <a:ln>
            <a:solidFill>
              <a:srgbClr val="2FC4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FD76254-CCA7-4487-8EB8-9AF235702952}"/>
              </a:ext>
            </a:extLst>
          </p:cNvPr>
          <p:cNvSpPr/>
          <p:nvPr/>
        </p:nvSpPr>
        <p:spPr>
          <a:xfrm>
            <a:off x="6004293" y="2595880"/>
            <a:ext cx="183414" cy="174756"/>
          </a:xfrm>
          <a:prstGeom prst="rect">
            <a:avLst/>
          </a:prstGeom>
          <a:solidFill>
            <a:srgbClr val="2FC4EF"/>
          </a:solidFill>
          <a:ln>
            <a:solidFill>
              <a:srgbClr val="2FC4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D328D931-2386-41D1-A4C4-14A066A4A6CC}"/>
              </a:ext>
            </a:extLst>
          </p:cNvPr>
          <p:cNvSpPr/>
          <p:nvPr/>
        </p:nvSpPr>
        <p:spPr>
          <a:xfrm>
            <a:off x="6004293" y="3428999"/>
            <a:ext cx="183414" cy="174756"/>
          </a:xfrm>
          <a:prstGeom prst="rect">
            <a:avLst/>
          </a:prstGeom>
          <a:solidFill>
            <a:srgbClr val="2FC4EF"/>
          </a:solidFill>
          <a:ln>
            <a:solidFill>
              <a:srgbClr val="2FC4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D0E681AB-2781-4C0C-97CF-46FCF31E2749}"/>
              </a:ext>
            </a:extLst>
          </p:cNvPr>
          <p:cNvSpPr/>
          <p:nvPr/>
        </p:nvSpPr>
        <p:spPr>
          <a:xfrm>
            <a:off x="6341222" y="2603185"/>
            <a:ext cx="32127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1960</a:t>
            </a:r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년대 이후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F7CB18-FA1F-42FF-B1CF-F1D125A69C44}"/>
              </a:ext>
            </a:extLst>
          </p:cNvPr>
          <p:cNvSpPr txBox="1"/>
          <p:nvPr/>
        </p:nvSpPr>
        <p:spPr>
          <a:xfrm>
            <a:off x="3557706" y="3574411"/>
            <a:ext cx="16209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FF000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이성주의</a:t>
            </a:r>
            <a:endParaRPr lang="en-US" altLang="ko-KR" sz="2800" b="1" dirty="0">
              <a:solidFill>
                <a:srgbClr val="FF000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r>
              <a:rPr lang="ko-KR" altLang="en-US" sz="2800" b="1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 Bold" panose="020B0600000101010101" pitchFamily="50" charset="-127"/>
              </a:rPr>
              <a:t>합리주의</a:t>
            </a:r>
            <a:endParaRPr lang="ko-KR" altLang="en-US" sz="10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678D7790-AB76-443A-8F8F-3CB23130D2E9}"/>
              </a:ext>
            </a:extLst>
          </p:cNvPr>
          <p:cNvSpPr/>
          <p:nvPr/>
        </p:nvSpPr>
        <p:spPr>
          <a:xfrm>
            <a:off x="1912697" y="1018184"/>
            <a:ext cx="32015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dirty="0"/>
              <a:t>포스트 모더니즘</a:t>
            </a: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BE9E08C1-2F57-4FD5-A47F-6D98748777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026" y="530504"/>
            <a:ext cx="914399" cy="914399"/>
          </a:xfrm>
          <a:prstGeom prst="rect">
            <a:avLst/>
          </a:prstGeom>
        </p:spPr>
      </p:pic>
      <p:sp>
        <p:nvSpPr>
          <p:cNvPr id="2" name="가로로 말린 두루마리 모양 1"/>
          <p:cNvSpPr/>
          <p:nvPr/>
        </p:nvSpPr>
        <p:spPr>
          <a:xfrm>
            <a:off x="3263815" y="4834944"/>
            <a:ext cx="6814605" cy="154270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/>
              <a:t>탈근대인</a:t>
            </a:r>
            <a:r>
              <a:rPr lang="en-US" altLang="ko-KR" sz="2800" b="1" dirty="0"/>
              <a:t>(</a:t>
            </a:r>
            <a:r>
              <a:rPr lang="ko-KR" altLang="en-US" sz="2800" b="1" dirty="0" err="1"/>
              <a:t>라투르</a:t>
            </a:r>
            <a:r>
              <a:rPr lang="en-US" altLang="ko-KR" sz="2800" b="1" dirty="0"/>
              <a:t>)</a:t>
            </a:r>
          </a:p>
          <a:p>
            <a:pPr algn="ctr"/>
            <a:r>
              <a:rPr lang="ko-KR" altLang="en-US" sz="2800" b="1" dirty="0"/>
              <a:t>우리는 결코 근대인이었던 적이 없다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0E681AB-2781-4C0C-97CF-46FCF31E2749}"/>
              </a:ext>
            </a:extLst>
          </p:cNvPr>
          <p:cNvSpPr/>
          <p:nvPr/>
        </p:nvSpPr>
        <p:spPr>
          <a:xfrm>
            <a:off x="3814187" y="2642364"/>
            <a:ext cx="11079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근대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9DAE58-3540-4EA5-A24F-C216E071FB9D}"/>
              </a:ext>
            </a:extLst>
          </p:cNvPr>
          <p:cNvSpPr txBox="1"/>
          <p:nvPr/>
        </p:nvSpPr>
        <p:spPr>
          <a:xfrm>
            <a:off x="6833450" y="3524404"/>
            <a:ext cx="47981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800" b="1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이분법적 사고의 해체</a:t>
            </a:r>
            <a:endParaRPr lang="en-US" altLang="ko-KR" sz="2800" b="1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r>
              <a:rPr lang="ko-KR" altLang="en-US" sz="2800" b="1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개성</a:t>
            </a:r>
            <a:r>
              <a:rPr lang="en-US" altLang="ko-KR" sz="2800" b="1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2800" b="1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자율성</a:t>
            </a:r>
            <a:r>
              <a:rPr lang="en-US" altLang="ko-KR" sz="2800" b="1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2800" b="1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다양성</a:t>
            </a:r>
            <a:r>
              <a:rPr lang="en-US" altLang="ko-KR" sz="2800" b="1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, </a:t>
            </a:r>
            <a:r>
              <a:rPr lang="ko-KR" altLang="en-US" sz="2800" b="1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대중성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12ED137-D9AC-4D77-91D5-E0EBAE37F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92" y="2705682"/>
            <a:ext cx="2645104" cy="3612574"/>
          </a:xfrm>
          <a:prstGeom prst="rect">
            <a:avLst/>
          </a:prstGeom>
        </p:spPr>
      </p:pic>
      <p:sp>
        <p:nvSpPr>
          <p:cNvPr id="6" name="별: 꼭짓점 7개 5">
            <a:extLst>
              <a:ext uri="{FF2B5EF4-FFF2-40B4-BE49-F238E27FC236}">
                <a16:creationId xmlns:a16="http://schemas.microsoft.com/office/drawing/2014/main" id="{731146BE-ED1F-48AE-B2CC-4D4425BE8825}"/>
              </a:ext>
            </a:extLst>
          </p:cNvPr>
          <p:cNvSpPr/>
          <p:nvPr/>
        </p:nvSpPr>
        <p:spPr>
          <a:xfrm>
            <a:off x="2918859" y="1909385"/>
            <a:ext cx="4519608" cy="3835824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rgbClr val="0070C0"/>
                </a:solidFill>
              </a:rPr>
              <a:t>이성주의와 합리주의가 근대학문의 틀이라면 근대적 사고를 벗어나야 현대 사고가 가능하다는 의미</a:t>
            </a:r>
          </a:p>
        </p:txBody>
      </p:sp>
    </p:spTree>
    <p:extLst>
      <p:ext uri="{BB962C8B-B14F-4D97-AF65-F5344CB8AC3E}">
        <p14:creationId xmlns:p14="http://schemas.microsoft.com/office/powerpoint/2010/main" val="2666780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  <p:bldP spid="14" grpId="0"/>
      <p:bldP spid="6" grpId="0" animBg="1"/>
    </p:bld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871139" y="3171464"/>
            <a:ext cx="1989488" cy="1989488"/>
          </a:xfrm>
          <a:prstGeom prst="rect">
            <a:avLst/>
          </a:prstGeom>
        </p:spPr>
      </p:pic>
      <p:sp>
        <p:nvSpPr>
          <p:cNvPr id="15" name="다이아몬드 14"/>
          <p:cNvSpPr/>
          <p:nvPr/>
        </p:nvSpPr>
        <p:spPr>
          <a:xfrm rot="16200000">
            <a:off x="9432769" y="3304547"/>
            <a:ext cx="5518462" cy="5518462"/>
          </a:xfrm>
          <a:prstGeom prst="diamond">
            <a:avLst/>
          </a:prstGeom>
          <a:solidFill>
            <a:srgbClr val="f8c0c3"/>
          </a:solidFill>
          <a:ln>
            <a:solidFill>
              <a:srgbClr val="f8c0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anchor="ctr" anchorCtr="0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endParaRPr lang="ko-KR" altLang="en-US"/>
          </a:p>
        </p:txBody>
      </p:sp>
      <p:pic>
        <p:nvPicPr>
          <p:cNvPr id="44" name="그림 4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975652" y="1984839"/>
            <a:ext cx="2309884" cy="3408889"/>
          </a:xfrm>
          <a:prstGeom prst="rect">
            <a:avLst/>
          </a:prstGeom>
        </p:spPr>
      </p:pic>
      <p:cxnSp>
        <p:nvCxnSpPr>
          <p:cNvPr id="94" name="직선 연결선 93"/>
          <p:cNvCxnSpPr/>
          <p:nvPr/>
        </p:nvCxnSpPr>
        <p:spPr>
          <a:xfrm>
            <a:off x="981924" y="1476375"/>
            <a:ext cx="229733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944489" y="4617228"/>
            <a:ext cx="835485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ko-KR" sz="8800">
                <a:solidFill>
                  <a:schemeClr val="bg1"/>
                </a:solidFill>
                <a:latin typeface="아리따-돋움(TTF)-SemiBold"/>
                <a:ea typeface="아리따-돋움(TTF)-SemiBold"/>
                <a:cs typeface="조선일보명조"/>
              </a:rPr>
              <a:t>S</a:t>
            </a:r>
            <a:endParaRPr lang="ko-KR" altLang="en-US" sz="8800">
              <a:solidFill>
                <a:schemeClr val="bg1"/>
              </a:solidFill>
              <a:latin typeface="아리따-돋움(TTF)-SemiBold"/>
              <a:ea typeface="아리따-돋움(TTF)-SemiBold"/>
              <a:cs typeface="조선일보명조"/>
            </a:endParaRPr>
          </a:p>
        </p:txBody>
      </p:sp>
      <p:sp>
        <p:nvSpPr>
          <p:cNvPr id="75" name="직사각형 74"/>
          <p:cNvSpPr/>
          <p:nvPr/>
        </p:nvSpPr>
        <p:spPr>
          <a:xfrm>
            <a:off x="1602718" y="5600133"/>
            <a:ext cx="7649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ko-KR" sz="1200">
                <a:solidFill>
                  <a:schemeClr val="bg1"/>
                </a:solidFill>
                <a:latin typeface="아리따-돋움(TTF)-SemiBold"/>
                <a:ea typeface="아리따-돋움(TTF)-SemiBold"/>
                <a:cs typeface="조선일보명조"/>
              </a:rPr>
              <a:t>strength</a:t>
            </a:r>
            <a:endParaRPr lang="ko-KR" altLang="en-US" sz="1200">
              <a:solidFill>
                <a:schemeClr val="bg1"/>
              </a:solidFill>
              <a:latin typeface="아리따-돋움(TTF)-SemiBold"/>
              <a:ea typeface="아리따-돋움(TTF)-SemiBold"/>
              <a:cs typeface="조선일보명조"/>
            </a:endParaRPr>
          </a:p>
        </p:txBody>
      </p:sp>
      <p:cxnSp>
        <p:nvCxnSpPr>
          <p:cNvPr id="103" name="직선 연결선 102"/>
          <p:cNvCxnSpPr/>
          <p:nvPr/>
        </p:nvCxnSpPr>
        <p:spPr>
          <a:xfrm>
            <a:off x="6344184" y="9233523"/>
            <a:ext cx="2392001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직선 연결선 106"/>
          <p:cNvCxnSpPr/>
          <p:nvPr/>
        </p:nvCxnSpPr>
        <p:spPr>
          <a:xfrm>
            <a:off x="9061125" y="9233523"/>
            <a:ext cx="2392001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989013" y="872634"/>
            <a:ext cx="110799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ko-KR" altLang="en-US" sz="3600">
                <a:solidFill>
                  <a:srgbClr val="372f1e"/>
                </a:solidFill>
                <a:latin typeface="아리따-돋움(TTF)-SemiBold"/>
                <a:ea typeface="아리따-돋움(TTF)-SemiBold"/>
                <a:cs typeface="조선일보명조"/>
              </a:rPr>
              <a:t>미래</a:t>
            </a:r>
            <a:endParaRPr lang="ko-KR" altLang="en-US" sz="2400">
              <a:solidFill>
                <a:srgbClr val="372f1e"/>
              </a:solidFill>
              <a:latin typeface="아리따-돋움(TTF)-SemiBold"/>
              <a:ea typeface="아리따-돋움(TTF)-SemiBold"/>
              <a:cs typeface="조선일보명조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942439" y="3281403"/>
            <a:ext cx="2135521" cy="450892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>
              <a:defRPr sz="28700">
                <a:solidFill>
                  <a:schemeClr val="bg1"/>
                </a:solidFill>
                <a:latin typeface="아리따-돋움(TTF)-SemiBold"/>
                <a:ea typeface="아리따-돋움(TTF)-SemiBold"/>
                <a:cs typeface="조선일보명조"/>
              </a:defRPr>
            </a:lvl1pPr>
          </a:lstStyle>
          <a:p>
            <a:pPr lvl="0">
              <a:defRPr/>
            </a:pPr>
            <a:r>
              <a:rPr lang="en-US" altLang="ko-KR"/>
              <a:t>S</a:t>
            </a:r>
            <a:endParaRPr lang="ko-KR" altLang="en-US"/>
          </a:p>
        </p:txBody>
      </p:sp>
      <p:sp>
        <p:nvSpPr>
          <p:cNvPr id="2" name="설명선: 왼쪽 화살표 1"/>
          <p:cNvSpPr/>
          <p:nvPr/>
        </p:nvSpPr>
        <p:spPr>
          <a:xfrm>
            <a:off x="4016829" y="1624693"/>
            <a:ext cx="4825092" cy="1191941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ko-KR" altLang="en-US" sz="3200" b="1"/>
              <a:t>기후위기</a:t>
            </a:r>
            <a:endParaRPr lang="ko-KR" altLang="en-US" sz="3200" b="1"/>
          </a:p>
        </p:txBody>
      </p:sp>
      <p:sp>
        <p:nvSpPr>
          <p:cNvPr id="16" name="설명선: 왼쪽 화살표 15"/>
          <p:cNvSpPr/>
          <p:nvPr/>
        </p:nvSpPr>
        <p:spPr>
          <a:xfrm>
            <a:off x="4022138" y="2974267"/>
            <a:ext cx="4825092" cy="1191941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ko-KR" altLang="en-US" sz="2800" b="1">
                <a:solidFill>
                  <a:srgbClr val="ff0000"/>
                </a:solidFill>
              </a:rPr>
              <a:t>저출산 고령화</a:t>
            </a:r>
            <a:endParaRPr lang="ko-KR" altLang="en-US" sz="2800" b="1">
              <a:solidFill>
                <a:srgbClr val="ff0000"/>
              </a:solidFill>
            </a:endParaRPr>
          </a:p>
        </p:txBody>
      </p:sp>
      <p:sp>
        <p:nvSpPr>
          <p:cNvPr id="17" name="설명선: 왼쪽 화살표 16"/>
          <p:cNvSpPr/>
          <p:nvPr/>
        </p:nvSpPr>
        <p:spPr>
          <a:xfrm>
            <a:off x="4052424" y="4343925"/>
            <a:ext cx="4825092" cy="1191941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altLang="ko-KR" sz="3200" b="1"/>
              <a:t>AI </a:t>
            </a:r>
            <a:r>
              <a:rPr lang="ko-KR" altLang="en-US" sz="3200" b="1"/>
              <a:t>기술</a:t>
            </a:r>
            <a:r>
              <a:rPr lang="en-US" altLang="ko-KR" sz="3200" b="1"/>
              <a:t> </a:t>
            </a:r>
            <a:r>
              <a:rPr lang="ko-KR" altLang="en-US" sz="3200" b="1"/>
              <a:t>혁신</a:t>
            </a:r>
            <a:endParaRPr lang="ko-KR" altLang="en-US" sz="3200" b="1"/>
          </a:p>
        </p:txBody>
      </p:sp>
      <p:sp>
        <p:nvSpPr>
          <p:cNvPr id="4" name="폭발: 14pt 3"/>
          <p:cNvSpPr/>
          <p:nvPr/>
        </p:nvSpPr>
        <p:spPr>
          <a:xfrm>
            <a:off x="2695120" y="311863"/>
            <a:ext cx="8245929" cy="5985366"/>
          </a:xfrm>
          <a:prstGeom prst="irregularSeal2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ko-KR" altLang="en-US" sz="3200" b="1">
                <a:solidFill>
                  <a:srgbClr val="ffff00"/>
                </a:solidFill>
              </a:rPr>
              <a:t>불확실성 가속화</a:t>
            </a:r>
            <a:endParaRPr lang="ko-KR" altLang="en-US" sz="3200" b="1">
              <a:solidFill>
                <a:srgbClr val="ffff00"/>
              </a:solidFill>
            </a:endParaRPr>
          </a:p>
          <a:p>
            <a:pPr lvl="0" algn="ctr">
              <a:defRPr/>
            </a:pPr>
            <a:endParaRPr lang="en-US" altLang="ko-KR" sz="3200" b="1"/>
          </a:p>
          <a:p>
            <a:pPr lvl="0" algn="ctr">
              <a:defRPr/>
            </a:pPr>
            <a:r>
              <a:rPr lang="ko-KR" altLang="en-US" sz="3200" b="1"/>
              <a:t>과거와 같은 방식의 수업으로 인재육성이 어려움</a:t>
            </a:r>
            <a:endParaRPr lang="ko-KR" altLang="en-US" sz="32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23049-D267-442A-B12B-7F79ABE00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0070C0"/>
                </a:solidFill>
                <a:latin typeface="Open Sans"/>
              </a:rPr>
              <a:t>탈근대인을 </a:t>
            </a:r>
            <a:r>
              <a:rPr lang="ko-KR" altLang="en-US" dirty="0" err="1">
                <a:solidFill>
                  <a:srgbClr val="0070C0"/>
                </a:solidFill>
                <a:latin typeface="Open Sans"/>
              </a:rPr>
              <a:t>길러내기</a:t>
            </a:r>
            <a:r>
              <a:rPr lang="ko-KR" altLang="en-US" dirty="0">
                <a:solidFill>
                  <a:srgbClr val="0070C0"/>
                </a:solidFill>
                <a:latin typeface="Open Sans"/>
              </a:rPr>
              <a:t> 위한 노력의 초점</a:t>
            </a:r>
            <a:endParaRPr lang="en-IN" dirty="0">
              <a:solidFill>
                <a:srgbClr val="0070C0"/>
              </a:solidFill>
              <a:latin typeface="Open San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20E235-B1D1-4843-8D24-75B606B67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7" name="Freeform 9">
            <a:extLst>
              <a:ext uri="{FF2B5EF4-FFF2-40B4-BE49-F238E27FC236}">
                <a16:creationId xmlns:a16="http://schemas.microsoft.com/office/drawing/2014/main" id="{6AF4FB00-008E-40D0-8EDE-A307158BE0FD}"/>
              </a:ext>
            </a:extLst>
          </p:cNvPr>
          <p:cNvSpPr>
            <a:spLocks/>
          </p:cNvSpPr>
          <p:nvPr/>
        </p:nvSpPr>
        <p:spPr bwMode="auto">
          <a:xfrm>
            <a:off x="3922377" y="2351804"/>
            <a:ext cx="4172243" cy="3741492"/>
          </a:xfrm>
          <a:custGeom>
            <a:avLst/>
            <a:gdLst>
              <a:gd name="T0" fmla="*/ 188 w 2206"/>
              <a:gd name="T1" fmla="*/ 0 h 1869"/>
              <a:gd name="T2" fmla="*/ 1437 w 2206"/>
              <a:gd name="T3" fmla="*/ 325 h 1869"/>
              <a:gd name="T4" fmla="*/ 776 w 2206"/>
              <a:gd name="T5" fmla="*/ 844 h 1869"/>
              <a:gd name="T6" fmla="*/ 1376 w 2206"/>
              <a:gd name="T7" fmla="*/ 1316 h 1869"/>
              <a:gd name="T8" fmla="*/ 1426 w 2206"/>
              <a:gd name="T9" fmla="*/ 1130 h 1869"/>
              <a:gd name="T10" fmla="*/ 2206 w 2206"/>
              <a:gd name="T11" fmla="*/ 1609 h 1869"/>
              <a:gd name="T12" fmla="*/ 1264 w 2206"/>
              <a:gd name="T13" fmla="*/ 1869 h 1869"/>
              <a:gd name="T14" fmla="*/ 1307 w 2206"/>
              <a:gd name="T15" fmla="*/ 1675 h 1869"/>
              <a:gd name="T16" fmla="*/ 141 w 2206"/>
              <a:gd name="T17" fmla="*/ 1117 h 1869"/>
              <a:gd name="T18" fmla="*/ 893 w 2206"/>
              <a:gd name="T19" fmla="*/ 592 h 1869"/>
              <a:gd name="T20" fmla="*/ 188 w 2206"/>
              <a:gd name="T21" fmla="*/ 0 h 1869"/>
              <a:gd name="connsiteX0" fmla="*/ 273 w 9421"/>
              <a:gd name="connsiteY0" fmla="*/ 0 h 10000"/>
              <a:gd name="connsiteX1" fmla="*/ 5935 w 9421"/>
              <a:gd name="connsiteY1" fmla="*/ 1739 h 10000"/>
              <a:gd name="connsiteX2" fmla="*/ 2939 w 9421"/>
              <a:gd name="connsiteY2" fmla="*/ 4516 h 10000"/>
              <a:gd name="connsiteX3" fmla="*/ 5659 w 9421"/>
              <a:gd name="connsiteY3" fmla="*/ 7041 h 10000"/>
              <a:gd name="connsiteX4" fmla="*/ 5885 w 9421"/>
              <a:gd name="connsiteY4" fmla="*/ 6046 h 10000"/>
              <a:gd name="connsiteX5" fmla="*/ 9421 w 9421"/>
              <a:gd name="connsiteY5" fmla="*/ 8609 h 10000"/>
              <a:gd name="connsiteX6" fmla="*/ 5151 w 9421"/>
              <a:gd name="connsiteY6" fmla="*/ 10000 h 10000"/>
              <a:gd name="connsiteX7" fmla="*/ 5346 w 9421"/>
              <a:gd name="connsiteY7" fmla="*/ 8962 h 10000"/>
              <a:gd name="connsiteX8" fmla="*/ 60 w 9421"/>
              <a:gd name="connsiteY8" fmla="*/ 5976 h 10000"/>
              <a:gd name="connsiteX9" fmla="*/ 3469 w 9421"/>
              <a:gd name="connsiteY9" fmla="*/ 3167 h 10000"/>
              <a:gd name="connsiteX10" fmla="*/ 273 w 9421"/>
              <a:gd name="connsiteY10" fmla="*/ 0 h 10000"/>
              <a:gd name="connsiteX0" fmla="*/ 289 w 9999"/>
              <a:gd name="connsiteY0" fmla="*/ 0 h 10000"/>
              <a:gd name="connsiteX1" fmla="*/ 6299 w 9999"/>
              <a:gd name="connsiteY1" fmla="*/ 1739 h 10000"/>
              <a:gd name="connsiteX2" fmla="*/ 3119 w 9999"/>
              <a:gd name="connsiteY2" fmla="*/ 4516 h 10000"/>
              <a:gd name="connsiteX3" fmla="*/ 6006 w 9999"/>
              <a:gd name="connsiteY3" fmla="*/ 7041 h 10000"/>
              <a:gd name="connsiteX4" fmla="*/ 6246 w 9999"/>
              <a:gd name="connsiteY4" fmla="*/ 6046 h 10000"/>
              <a:gd name="connsiteX5" fmla="*/ 9999 w 9999"/>
              <a:gd name="connsiteY5" fmla="*/ 8609 h 10000"/>
              <a:gd name="connsiteX6" fmla="*/ 5467 w 9999"/>
              <a:gd name="connsiteY6" fmla="*/ 10000 h 10000"/>
              <a:gd name="connsiteX7" fmla="*/ 5674 w 9999"/>
              <a:gd name="connsiteY7" fmla="*/ 8962 h 10000"/>
              <a:gd name="connsiteX8" fmla="*/ 63 w 9999"/>
              <a:gd name="connsiteY8" fmla="*/ 5976 h 10000"/>
              <a:gd name="connsiteX9" fmla="*/ 3705 w 9999"/>
              <a:gd name="connsiteY9" fmla="*/ 3357 h 10000"/>
              <a:gd name="connsiteX10" fmla="*/ 289 w 9999"/>
              <a:gd name="connsiteY10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999" h="10000">
                <a:moveTo>
                  <a:pt x="289" y="0"/>
                </a:moveTo>
                <a:cubicBezTo>
                  <a:pt x="289" y="0"/>
                  <a:pt x="4572" y="214"/>
                  <a:pt x="6299" y="1739"/>
                </a:cubicBezTo>
                <a:cubicBezTo>
                  <a:pt x="8180" y="3398"/>
                  <a:pt x="4408" y="4216"/>
                  <a:pt x="3119" y="4516"/>
                </a:cubicBezTo>
                <a:cubicBezTo>
                  <a:pt x="1829" y="4815"/>
                  <a:pt x="-616" y="5714"/>
                  <a:pt x="6006" y="7041"/>
                </a:cubicBezTo>
                <a:lnTo>
                  <a:pt x="6246" y="6046"/>
                </a:lnTo>
                <a:lnTo>
                  <a:pt x="9999" y="8609"/>
                </a:lnTo>
                <a:lnTo>
                  <a:pt x="5467" y="10000"/>
                </a:lnTo>
                <a:lnTo>
                  <a:pt x="5674" y="8962"/>
                </a:lnTo>
                <a:cubicBezTo>
                  <a:pt x="5674" y="8962"/>
                  <a:pt x="486" y="7978"/>
                  <a:pt x="63" y="5976"/>
                </a:cubicBezTo>
                <a:cubicBezTo>
                  <a:pt x="-361" y="3981"/>
                  <a:pt x="1429" y="3629"/>
                  <a:pt x="3705" y="3357"/>
                </a:cubicBezTo>
                <a:cubicBezTo>
                  <a:pt x="5981" y="3085"/>
                  <a:pt x="7608" y="1525"/>
                  <a:pt x="28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7" name="Freeform 13">
            <a:extLst>
              <a:ext uri="{FF2B5EF4-FFF2-40B4-BE49-F238E27FC236}">
                <a16:creationId xmlns:a16="http://schemas.microsoft.com/office/drawing/2014/main" id="{06FA7832-2C16-4589-9A6F-4BFF3E22F170}"/>
              </a:ext>
            </a:extLst>
          </p:cNvPr>
          <p:cNvSpPr>
            <a:spLocks noEditPoints="1"/>
          </p:cNvSpPr>
          <p:nvPr/>
        </p:nvSpPr>
        <p:spPr bwMode="auto">
          <a:xfrm>
            <a:off x="4605780" y="2849688"/>
            <a:ext cx="721974" cy="968329"/>
          </a:xfrm>
          <a:custGeom>
            <a:avLst/>
            <a:gdLst>
              <a:gd name="T0" fmla="*/ 1348 w 1640"/>
              <a:gd name="T1" fmla="*/ 291 h 2207"/>
              <a:gd name="T2" fmla="*/ 1348 w 1640"/>
              <a:gd name="T3" fmla="*/ 291 h 2207"/>
              <a:gd name="T4" fmla="*/ 293 w 1640"/>
              <a:gd name="T5" fmla="*/ 291 h 2207"/>
              <a:gd name="T6" fmla="*/ 293 w 1640"/>
              <a:gd name="T7" fmla="*/ 291 h 2207"/>
              <a:gd name="T8" fmla="*/ 223 w 1640"/>
              <a:gd name="T9" fmla="*/ 1345 h 2207"/>
              <a:gd name="T10" fmla="*/ 820 w 1640"/>
              <a:gd name="T11" fmla="*/ 2207 h 2207"/>
              <a:gd name="T12" fmla="*/ 1417 w 1640"/>
              <a:gd name="T13" fmla="*/ 1345 h 2207"/>
              <a:gd name="T14" fmla="*/ 1348 w 1640"/>
              <a:gd name="T15" fmla="*/ 291 h 2207"/>
              <a:gd name="T16" fmla="*/ 828 w 1640"/>
              <a:gd name="T17" fmla="*/ 1058 h 2207"/>
              <a:gd name="T18" fmla="*/ 581 w 1640"/>
              <a:gd name="T19" fmla="*/ 811 h 2207"/>
              <a:gd name="T20" fmla="*/ 828 w 1640"/>
              <a:gd name="T21" fmla="*/ 565 h 2207"/>
              <a:gd name="T22" fmla="*/ 1074 w 1640"/>
              <a:gd name="T23" fmla="*/ 811 h 2207"/>
              <a:gd name="T24" fmla="*/ 828 w 1640"/>
              <a:gd name="T25" fmla="*/ 1058 h 2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40" h="2207">
                <a:moveTo>
                  <a:pt x="1348" y="291"/>
                </a:moveTo>
                <a:cubicBezTo>
                  <a:pt x="1348" y="291"/>
                  <a:pt x="1348" y="291"/>
                  <a:pt x="1348" y="291"/>
                </a:cubicBezTo>
                <a:cubicBezTo>
                  <a:pt x="1057" y="0"/>
                  <a:pt x="584" y="0"/>
                  <a:pt x="293" y="291"/>
                </a:cubicBezTo>
                <a:cubicBezTo>
                  <a:pt x="293" y="291"/>
                  <a:pt x="293" y="291"/>
                  <a:pt x="293" y="291"/>
                </a:cubicBezTo>
                <a:cubicBezTo>
                  <a:pt x="30" y="554"/>
                  <a:pt x="0" y="1048"/>
                  <a:pt x="223" y="1345"/>
                </a:cubicBezTo>
                <a:cubicBezTo>
                  <a:pt x="820" y="2207"/>
                  <a:pt x="820" y="2207"/>
                  <a:pt x="820" y="2207"/>
                </a:cubicBezTo>
                <a:cubicBezTo>
                  <a:pt x="1417" y="1345"/>
                  <a:pt x="1417" y="1345"/>
                  <a:pt x="1417" y="1345"/>
                </a:cubicBezTo>
                <a:cubicBezTo>
                  <a:pt x="1640" y="1048"/>
                  <a:pt x="1611" y="554"/>
                  <a:pt x="1348" y="291"/>
                </a:cubicBezTo>
                <a:close/>
                <a:moveTo>
                  <a:pt x="828" y="1058"/>
                </a:moveTo>
                <a:cubicBezTo>
                  <a:pt x="691" y="1058"/>
                  <a:pt x="581" y="947"/>
                  <a:pt x="581" y="811"/>
                </a:cubicBezTo>
                <a:cubicBezTo>
                  <a:pt x="581" y="675"/>
                  <a:pt x="691" y="565"/>
                  <a:pt x="828" y="565"/>
                </a:cubicBezTo>
                <a:cubicBezTo>
                  <a:pt x="964" y="565"/>
                  <a:pt x="1074" y="675"/>
                  <a:pt x="1074" y="811"/>
                </a:cubicBezTo>
                <a:cubicBezTo>
                  <a:pt x="1074" y="947"/>
                  <a:pt x="964" y="1058"/>
                  <a:pt x="828" y="10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8" name="Freeform 14">
            <a:extLst>
              <a:ext uri="{FF2B5EF4-FFF2-40B4-BE49-F238E27FC236}">
                <a16:creationId xmlns:a16="http://schemas.microsoft.com/office/drawing/2014/main" id="{5D5F5257-3CAF-4393-8A5F-2C8644F7C4A4}"/>
              </a:ext>
            </a:extLst>
          </p:cNvPr>
          <p:cNvSpPr>
            <a:spLocks/>
          </p:cNvSpPr>
          <p:nvPr/>
        </p:nvSpPr>
        <p:spPr bwMode="auto">
          <a:xfrm>
            <a:off x="4739467" y="2988347"/>
            <a:ext cx="461090" cy="459348"/>
          </a:xfrm>
          <a:custGeom>
            <a:avLst/>
            <a:gdLst>
              <a:gd name="T0" fmla="*/ 524 w 1047"/>
              <a:gd name="T1" fmla="*/ 1047 h 1047"/>
              <a:gd name="T2" fmla="*/ 0 w 1047"/>
              <a:gd name="T3" fmla="*/ 523 h 1047"/>
              <a:gd name="T4" fmla="*/ 524 w 1047"/>
              <a:gd name="T5" fmla="*/ 0 h 1047"/>
              <a:gd name="T6" fmla="*/ 1047 w 1047"/>
              <a:gd name="T7" fmla="*/ 523 h 1047"/>
              <a:gd name="T8" fmla="*/ 524 w 1047"/>
              <a:gd name="T9" fmla="*/ 1047 h 10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7" h="1047">
                <a:moveTo>
                  <a:pt x="524" y="1047"/>
                </a:moveTo>
                <a:cubicBezTo>
                  <a:pt x="235" y="1047"/>
                  <a:pt x="0" y="812"/>
                  <a:pt x="0" y="523"/>
                </a:cubicBezTo>
                <a:cubicBezTo>
                  <a:pt x="0" y="234"/>
                  <a:pt x="235" y="0"/>
                  <a:pt x="524" y="0"/>
                </a:cubicBezTo>
                <a:cubicBezTo>
                  <a:pt x="813" y="0"/>
                  <a:pt x="1047" y="234"/>
                  <a:pt x="1047" y="523"/>
                </a:cubicBezTo>
                <a:cubicBezTo>
                  <a:pt x="1047" y="812"/>
                  <a:pt x="812" y="1047"/>
                  <a:pt x="524" y="104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4380000" algn="t" rotWithShape="0">
              <a:prstClr val="black">
                <a:alpha val="26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A4F0240A-AB0F-4C43-A374-58B3F438047A}"/>
              </a:ext>
            </a:extLst>
          </p:cNvPr>
          <p:cNvSpPr txBox="1"/>
          <p:nvPr/>
        </p:nvSpPr>
        <p:spPr>
          <a:xfrm>
            <a:off x="882062" y="1368540"/>
            <a:ext cx="3186378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>
              <a:lnSpc>
                <a:spcPct val="90000"/>
              </a:lnSpc>
            </a:pPr>
            <a:r>
              <a:rPr lang="ko-KR" altLang="en-US" sz="2000" b="1" kern="0" dirty="0">
                <a:solidFill>
                  <a:schemeClr val="accent1"/>
                </a:solidFill>
                <a:latin typeface="Open Sans"/>
                <a:cs typeface="Arial" panose="020B0604020202020204" pitchFamily="34" charset="0"/>
              </a:rPr>
              <a:t>객관적으로 증명되는 실력으로 승부하자는 주장</a:t>
            </a:r>
            <a:endParaRPr lang="en-US" altLang="ko-KR" sz="2000" b="1" kern="0" dirty="0">
              <a:solidFill>
                <a:schemeClr val="accent2"/>
              </a:solidFill>
              <a:latin typeface="Open Sans"/>
              <a:cs typeface="Arial" panose="020B0604020202020204" pitchFamily="34" charset="0"/>
            </a:endParaRP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5A9D694F-4BFD-474E-96D7-8F737662396A}"/>
              </a:ext>
            </a:extLst>
          </p:cNvPr>
          <p:cNvGrpSpPr/>
          <p:nvPr/>
        </p:nvGrpSpPr>
        <p:grpSpPr>
          <a:xfrm>
            <a:off x="4173715" y="1547211"/>
            <a:ext cx="563737" cy="756098"/>
            <a:chOff x="3668186" y="1547211"/>
            <a:chExt cx="563590" cy="756098"/>
          </a:xfrm>
        </p:grpSpPr>
        <p:sp>
          <p:nvSpPr>
            <p:cNvPr id="96" name="Freeform 13">
              <a:extLst>
                <a:ext uri="{FF2B5EF4-FFF2-40B4-BE49-F238E27FC236}">
                  <a16:creationId xmlns:a16="http://schemas.microsoft.com/office/drawing/2014/main" id="{58C7F074-9165-44A7-AB4B-FBB392E5EA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68186" y="1547211"/>
              <a:ext cx="563590" cy="756098"/>
            </a:xfrm>
            <a:custGeom>
              <a:avLst/>
              <a:gdLst>
                <a:gd name="T0" fmla="*/ 1348 w 1640"/>
                <a:gd name="T1" fmla="*/ 291 h 2207"/>
                <a:gd name="T2" fmla="*/ 1348 w 1640"/>
                <a:gd name="T3" fmla="*/ 291 h 2207"/>
                <a:gd name="T4" fmla="*/ 293 w 1640"/>
                <a:gd name="T5" fmla="*/ 291 h 2207"/>
                <a:gd name="T6" fmla="*/ 293 w 1640"/>
                <a:gd name="T7" fmla="*/ 291 h 2207"/>
                <a:gd name="T8" fmla="*/ 223 w 1640"/>
                <a:gd name="T9" fmla="*/ 1345 h 2207"/>
                <a:gd name="T10" fmla="*/ 820 w 1640"/>
                <a:gd name="T11" fmla="*/ 2207 h 2207"/>
                <a:gd name="T12" fmla="*/ 1417 w 1640"/>
                <a:gd name="T13" fmla="*/ 1345 h 2207"/>
                <a:gd name="T14" fmla="*/ 1348 w 1640"/>
                <a:gd name="T15" fmla="*/ 291 h 2207"/>
                <a:gd name="T16" fmla="*/ 828 w 1640"/>
                <a:gd name="T17" fmla="*/ 1058 h 2207"/>
                <a:gd name="T18" fmla="*/ 581 w 1640"/>
                <a:gd name="T19" fmla="*/ 811 h 2207"/>
                <a:gd name="T20" fmla="*/ 828 w 1640"/>
                <a:gd name="T21" fmla="*/ 565 h 2207"/>
                <a:gd name="T22" fmla="*/ 1074 w 1640"/>
                <a:gd name="T23" fmla="*/ 811 h 2207"/>
                <a:gd name="T24" fmla="*/ 828 w 1640"/>
                <a:gd name="T25" fmla="*/ 1058 h 2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40" h="2207">
                  <a:moveTo>
                    <a:pt x="1348" y="291"/>
                  </a:moveTo>
                  <a:cubicBezTo>
                    <a:pt x="1348" y="291"/>
                    <a:pt x="1348" y="291"/>
                    <a:pt x="1348" y="291"/>
                  </a:cubicBezTo>
                  <a:cubicBezTo>
                    <a:pt x="1057" y="0"/>
                    <a:pt x="584" y="0"/>
                    <a:pt x="293" y="291"/>
                  </a:cubicBezTo>
                  <a:cubicBezTo>
                    <a:pt x="293" y="291"/>
                    <a:pt x="293" y="291"/>
                    <a:pt x="293" y="291"/>
                  </a:cubicBezTo>
                  <a:cubicBezTo>
                    <a:pt x="30" y="554"/>
                    <a:pt x="0" y="1048"/>
                    <a:pt x="223" y="1345"/>
                  </a:cubicBezTo>
                  <a:cubicBezTo>
                    <a:pt x="820" y="2207"/>
                    <a:pt x="820" y="2207"/>
                    <a:pt x="820" y="2207"/>
                  </a:cubicBezTo>
                  <a:cubicBezTo>
                    <a:pt x="1417" y="1345"/>
                    <a:pt x="1417" y="1345"/>
                    <a:pt x="1417" y="1345"/>
                  </a:cubicBezTo>
                  <a:cubicBezTo>
                    <a:pt x="1640" y="1048"/>
                    <a:pt x="1611" y="554"/>
                    <a:pt x="1348" y="291"/>
                  </a:cubicBezTo>
                  <a:close/>
                  <a:moveTo>
                    <a:pt x="828" y="1058"/>
                  </a:moveTo>
                  <a:cubicBezTo>
                    <a:pt x="691" y="1058"/>
                    <a:pt x="581" y="947"/>
                    <a:pt x="581" y="811"/>
                  </a:cubicBezTo>
                  <a:cubicBezTo>
                    <a:pt x="581" y="675"/>
                    <a:pt x="691" y="565"/>
                    <a:pt x="828" y="565"/>
                  </a:cubicBezTo>
                  <a:cubicBezTo>
                    <a:pt x="964" y="565"/>
                    <a:pt x="1074" y="675"/>
                    <a:pt x="1074" y="811"/>
                  </a:cubicBezTo>
                  <a:cubicBezTo>
                    <a:pt x="1074" y="947"/>
                    <a:pt x="964" y="1058"/>
                    <a:pt x="828" y="10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7" name="Freeform 14">
              <a:extLst>
                <a:ext uri="{FF2B5EF4-FFF2-40B4-BE49-F238E27FC236}">
                  <a16:creationId xmlns:a16="http://schemas.microsoft.com/office/drawing/2014/main" id="{28CA2FC5-9377-4169-8656-7708F5B22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2545" y="1655481"/>
              <a:ext cx="359938" cy="358672"/>
            </a:xfrm>
            <a:custGeom>
              <a:avLst/>
              <a:gdLst>
                <a:gd name="T0" fmla="*/ 524 w 1047"/>
                <a:gd name="T1" fmla="*/ 1047 h 1047"/>
                <a:gd name="T2" fmla="*/ 0 w 1047"/>
                <a:gd name="T3" fmla="*/ 523 h 1047"/>
                <a:gd name="T4" fmla="*/ 524 w 1047"/>
                <a:gd name="T5" fmla="*/ 0 h 1047"/>
                <a:gd name="T6" fmla="*/ 1047 w 1047"/>
                <a:gd name="T7" fmla="*/ 523 h 1047"/>
                <a:gd name="T8" fmla="*/ 524 w 1047"/>
                <a:gd name="T9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47">
                  <a:moveTo>
                    <a:pt x="524" y="1047"/>
                  </a:moveTo>
                  <a:cubicBezTo>
                    <a:pt x="235" y="1047"/>
                    <a:pt x="0" y="812"/>
                    <a:pt x="0" y="523"/>
                  </a:cubicBezTo>
                  <a:cubicBezTo>
                    <a:pt x="0" y="234"/>
                    <a:pt x="235" y="0"/>
                    <a:pt x="524" y="0"/>
                  </a:cubicBezTo>
                  <a:cubicBezTo>
                    <a:pt x="813" y="0"/>
                    <a:pt x="1047" y="234"/>
                    <a:pt x="1047" y="523"/>
                  </a:cubicBezTo>
                  <a:cubicBezTo>
                    <a:pt x="1047" y="812"/>
                    <a:pt x="812" y="1047"/>
                    <a:pt x="524" y="10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4380000" algn="t" rotWithShape="0">
                <a:prstClr val="black">
                  <a:alpha val="26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0" name="Freeform 18">
              <a:extLst>
                <a:ext uri="{FF2B5EF4-FFF2-40B4-BE49-F238E27FC236}">
                  <a16:creationId xmlns:a16="http://schemas.microsoft.com/office/drawing/2014/main" id="{C056E9AC-37B9-4B1B-B6CB-0C39CDFF4A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7776" y="1738330"/>
              <a:ext cx="184410" cy="184142"/>
            </a:xfrm>
            <a:custGeom>
              <a:avLst/>
              <a:gdLst>
                <a:gd name="T0" fmla="*/ 121 w 128"/>
                <a:gd name="T1" fmla="*/ 7 h 128"/>
                <a:gd name="T2" fmla="*/ 104 w 128"/>
                <a:gd name="T3" fmla="*/ 0 h 128"/>
                <a:gd name="T4" fmla="*/ 88 w 128"/>
                <a:gd name="T5" fmla="*/ 7 h 128"/>
                <a:gd name="T6" fmla="*/ 17 w 128"/>
                <a:gd name="T7" fmla="*/ 77 h 128"/>
                <a:gd name="T8" fmla="*/ 16 w 128"/>
                <a:gd name="T9" fmla="*/ 79 h 128"/>
                <a:gd name="T10" fmla="*/ 0 w 128"/>
                <a:gd name="T11" fmla="*/ 123 h 128"/>
                <a:gd name="T12" fmla="*/ 1 w 128"/>
                <a:gd name="T13" fmla="*/ 127 h 128"/>
                <a:gd name="T14" fmla="*/ 4 w 128"/>
                <a:gd name="T15" fmla="*/ 128 h 128"/>
                <a:gd name="T16" fmla="*/ 5 w 128"/>
                <a:gd name="T17" fmla="*/ 128 h 128"/>
                <a:gd name="T18" fmla="*/ 45 w 128"/>
                <a:gd name="T19" fmla="*/ 116 h 128"/>
                <a:gd name="T20" fmla="*/ 47 w 128"/>
                <a:gd name="T21" fmla="*/ 115 h 128"/>
                <a:gd name="T22" fmla="*/ 121 w 128"/>
                <a:gd name="T23" fmla="*/ 40 h 128"/>
                <a:gd name="T24" fmla="*/ 128 w 128"/>
                <a:gd name="T25" fmla="*/ 24 h 128"/>
                <a:gd name="T26" fmla="*/ 121 w 128"/>
                <a:gd name="T27" fmla="*/ 7 h 128"/>
                <a:gd name="T28" fmla="*/ 40 w 128"/>
                <a:gd name="T29" fmla="*/ 109 h 128"/>
                <a:gd name="T30" fmla="*/ 25 w 128"/>
                <a:gd name="T31" fmla="*/ 113 h 128"/>
                <a:gd name="T32" fmla="*/ 21 w 128"/>
                <a:gd name="T33" fmla="*/ 107 h 128"/>
                <a:gd name="T34" fmla="*/ 16 w 128"/>
                <a:gd name="T35" fmla="*/ 103 h 128"/>
                <a:gd name="T36" fmla="*/ 23 w 128"/>
                <a:gd name="T37" fmla="*/ 84 h 128"/>
                <a:gd name="T38" fmla="*/ 32 w 128"/>
                <a:gd name="T39" fmla="*/ 84 h 128"/>
                <a:gd name="T40" fmla="*/ 32 w 128"/>
                <a:gd name="T41" fmla="*/ 92 h 128"/>
                <a:gd name="T42" fmla="*/ 36 w 128"/>
                <a:gd name="T43" fmla="*/ 96 h 128"/>
                <a:gd name="T44" fmla="*/ 43 w 128"/>
                <a:gd name="T45" fmla="*/ 96 h 128"/>
                <a:gd name="T46" fmla="*/ 40 w 128"/>
                <a:gd name="T47" fmla="*/ 109 h 128"/>
                <a:gd name="T48" fmla="*/ 99 w 128"/>
                <a:gd name="T49" fmla="*/ 51 h 128"/>
                <a:gd name="T50" fmla="*/ 51 w 128"/>
                <a:gd name="T51" fmla="*/ 99 h 128"/>
                <a:gd name="T52" fmla="*/ 52 w 128"/>
                <a:gd name="T53" fmla="*/ 93 h 128"/>
                <a:gd name="T54" fmla="*/ 51 w 128"/>
                <a:gd name="T55" fmla="*/ 89 h 128"/>
                <a:gd name="T56" fmla="*/ 48 w 128"/>
                <a:gd name="T57" fmla="*/ 88 h 128"/>
                <a:gd name="T58" fmla="*/ 40 w 128"/>
                <a:gd name="T59" fmla="*/ 88 h 128"/>
                <a:gd name="T60" fmla="*/ 40 w 128"/>
                <a:gd name="T61" fmla="*/ 80 h 128"/>
                <a:gd name="T62" fmla="*/ 36 w 128"/>
                <a:gd name="T63" fmla="*/ 76 h 128"/>
                <a:gd name="T64" fmla="*/ 30 w 128"/>
                <a:gd name="T65" fmla="*/ 76 h 128"/>
                <a:gd name="T66" fmla="*/ 77 w 128"/>
                <a:gd name="T67" fmla="*/ 29 h 128"/>
                <a:gd name="T68" fmla="*/ 77 w 128"/>
                <a:gd name="T69" fmla="*/ 29 h 128"/>
                <a:gd name="T70" fmla="*/ 88 w 128"/>
                <a:gd name="T71" fmla="*/ 24 h 128"/>
                <a:gd name="T72" fmla="*/ 99 w 128"/>
                <a:gd name="T73" fmla="*/ 29 h 128"/>
                <a:gd name="T74" fmla="*/ 104 w 128"/>
                <a:gd name="T75" fmla="*/ 40 h 128"/>
                <a:gd name="T76" fmla="*/ 99 w 128"/>
                <a:gd name="T77" fmla="*/ 51 h 128"/>
                <a:gd name="T78" fmla="*/ 115 w 128"/>
                <a:gd name="T79" fmla="*/ 34 h 128"/>
                <a:gd name="T80" fmla="*/ 112 w 128"/>
                <a:gd name="T81" fmla="*/ 38 h 128"/>
                <a:gd name="T82" fmla="*/ 105 w 128"/>
                <a:gd name="T83" fmla="*/ 23 h 128"/>
                <a:gd name="T84" fmla="*/ 90 w 128"/>
                <a:gd name="T85" fmla="*/ 16 h 128"/>
                <a:gd name="T86" fmla="*/ 94 w 128"/>
                <a:gd name="T87" fmla="*/ 13 h 128"/>
                <a:gd name="T88" fmla="*/ 94 w 128"/>
                <a:gd name="T89" fmla="*/ 13 h 128"/>
                <a:gd name="T90" fmla="*/ 104 w 128"/>
                <a:gd name="T91" fmla="*/ 8 h 128"/>
                <a:gd name="T92" fmla="*/ 115 w 128"/>
                <a:gd name="T93" fmla="*/ 13 h 128"/>
                <a:gd name="T94" fmla="*/ 120 w 128"/>
                <a:gd name="T95" fmla="*/ 24 h 128"/>
                <a:gd name="T96" fmla="*/ 115 w 128"/>
                <a:gd name="T97" fmla="*/ 34 h 128"/>
                <a:gd name="T98" fmla="*/ 89 w 128"/>
                <a:gd name="T99" fmla="*/ 33 h 128"/>
                <a:gd name="T100" fmla="*/ 49 w 128"/>
                <a:gd name="T101" fmla="*/ 73 h 128"/>
                <a:gd name="T102" fmla="*/ 49 w 128"/>
                <a:gd name="T103" fmla="*/ 79 h 128"/>
                <a:gd name="T104" fmla="*/ 52 w 128"/>
                <a:gd name="T105" fmla="*/ 80 h 128"/>
                <a:gd name="T106" fmla="*/ 55 w 128"/>
                <a:gd name="T107" fmla="*/ 79 h 128"/>
                <a:gd name="T108" fmla="*/ 95 w 128"/>
                <a:gd name="T109" fmla="*/ 39 h 128"/>
                <a:gd name="T110" fmla="*/ 95 w 128"/>
                <a:gd name="T111" fmla="*/ 33 h 128"/>
                <a:gd name="T112" fmla="*/ 89 w 128"/>
                <a:gd name="T113" fmla="*/ 3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8" h="128">
                  <a:moveTo>
                    <a:pt x="121" y="7"/>
                  </a:moveTo>
                  <a:cubicBezTo>
                    <a:pt x="117" y="2"/>
                    <a:pt x="111" y="0"/>
                    <a:pt x="104" y="0"/>
                  </a:cubicBezTo>
                  <a:cubicBezTo>
                    <a:pt x="98" y="0"/>
                    <a:pt x="92" y="2"/>
                    <a:pt x="88" y="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17" y="78"/>
                    <a:pt x="16" y="78"/>
                    <a:pt x="16" y="79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4"/>
                    <a:pt x="0" y="126"/>
                    <a:pt x="1" y="127"/>
                  </a:cubicBezTo>
                  <a:cubicBezTo>
                    <a:pt x="2" y="128"/>
                    <a:pt x="3" y="128"/>
                    <a:pt x="4" y="128"/>
                  </a:cubicBezTo>
                  <a:cubicBezTo>
                    <a:pt x="4" y="128"/>
                    <a:pt x="5" y="128"/>
                    <a:pt x="5" y="128"/>
                  </a:cubicBezTo>
                  <a:cubicBezTo>
                    <a:pt x="45" y="116"/>
                    <a:pt x="45" y="116"/>
                    <a:pt x="45" y="116"/>
                  </a:cubicBezTo>
                  <a:cubicBezTo>
                    <a:pt x="46" y="115"/>
                    <a:pt x="46" y="115"/>
                    <a:pt x="47" y="115"/>
                  </a:cubicBezTo>
                  <a:cubicBezTo>
                    <a:pt x="121" y="40"/>
                    <a:pt x="121" y="40"/>
                    <a:pt x="121" y="40"/>
                  </a:cubicBezTo>
                  <a:cubicBezTo>
                    <a:pt x="126" y="36"/>
                    <a:pt x="128" y="30"/>
                    <a:pt x="128" y="24"/>
                  </a:cubicBezTo>
                  <a:cubicBezTo>
                    <a:pt x="128" y="17"/>
                    <a:pt x="126" y="11"/>
                    <a:pt x="121" y="7"/>
                  </a:cubicBezTo>
                  <a:close/>
                  <a:moveTo>
                    <a:pt x="40" y="109"/>
                  </a:moveTo>
                  <a:cubicBezTo>
                    <a:pt x="25" y="113"/>
                    <a:pt x="25" y="113"/>
                    <a:pt x="25" y="113"/>
                  </a:cubicBezTo>
                  <a:cubicBezTo>
                    <a:pt x="25" y="111"/>
                    <a:pt x="23" y="108"/>
                    <a:pt x="21" y="107"/>
                  </a:cubicBezTo>
                  <a:cubicBezTo>
                    <a:pt x="20" y="105"/>
                    <a:pt x="18" y="104"/>
                    <a:pt x="16" y="103"/>
                  </a:cubicBezTo>
                  <a:cubicBezTo>
                    <a:pt x="23" y="84"/>
                    <a:pt x="23" y="84"/>
                    <a:pt x="23" y="84"/>
                  </a:cubicBezTo>
                  <a:cubicBezTo>
                    <a:pt x="32" y="84"/>
                    <a:pt x="32" y="84"/>
                    <a:pt x="32" y="84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2" y="94"/>
                    <a:pt x="34" y="96"/>
                    <a:pt x="36" y="96"/>
                  </a:cubicBezTo>
                  <a:cubicBezTo>
                    <a:pt x="43" y="96"/>
                    <a:pt x="43" y="96"/>
                    <a:pt x="43" y="96"/>
                  </a:cubicBezTo>
                  <a:lnTo>
                    <a:pt x="40" y="109"/>
                  </a:lnTo>
                  <a:close/>
                  <a:moveTo>
                    <a:pt x="99" y="51"/>
                  </a:moveTo>
                  <a:cubicBezTo>
                    <a:pt x="51" y="99"/>
                    <a:pt x="51" y="99"/>
                    <a:pt x="51" y="99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2" y="92"/>
                    <a:pt x="52" y="90"/>
                    <a:pt x="51" y="89"/>
                  </a:cubicBezTo>
                  <a:cubicBezTo>
                    <a:pt x="50" y="89"/>
                    <a:pt x="49" y="88"/>
                    <a:pt x="48" y="88"/>
                  </a:cubicBezTo>
                  <a:cubicBezTo>
                    <a:pt x="40" y="88"/>
                    <a:pt x="40" y="88"/>
                    <a:pt x="40" y="88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40" y="78"/>
                    <a:pt x="38" y="76"/>
                    <a:pt x="36" y="76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77" y="29"/>
                    <a:pt x="77" y="29"/>
                    <a:pt x="77" y="29"/>
                  </a:cubicBezTo>
                  <a:cubicBezTo>
                    <a:pt x="77" y="29"/>
                    <a:pt x="77" y="29"/>
                    <a:pt x="77" y="29"/>
                  </a:cubicBezTo>
                  <a:cubicBezTo>
                    <a:pt x="80" y="26"/>
                    <a:pt x="84" y="24"/>
                    <a:pt x="88" y="24"/>
                  </a:cubicBezTo>
                  <a:cubicBezTo>
                    <a:pt x="92" y="24"/>
                    <a:pt x="96" y="26"/>
                    <a:pt x="99" y="29"/>
                  </a:cubicBezTo>
                  <a:cubicBezTo>
                    <a:pt x="102" y="32"/>
                    <a:pt x="104" y="36"/>
                    <a:pt x="104" y="40"/>
                  </a:cubicBezTo>
                  <a:cubicBezTo>
                    <a:pt x="104" y="44"/>
                    <a:pt x="102" y="48"/>
                    <a:pt x="99" y="51"/>
                  </a:cubicBezTo>
                  <a:close/>
                  <a:moveTo>
                    <a:pt x="115" y="34"/>
                  </a:moveTo>
                  <a:cubicBezTo>
                    <a:pt x="112" y="38"/>
                    <a:pt x="112" y="38"/>
                    <a:pt x="112" y="38"/>
                  </a:cubicBezTo>
                  <a:cubicBezTo>
                    <a:pt x="111" y="32"/>
                    <a:pt x="109" y="27"/>
                    <a:pt x="105" y="23"/>
                  </a:cubicBezTo>
                  <a:cubicBezTo>
                    <a:pt x="101" y="19"/>
                    <a:pt x="95" y="17"/>
                    <a:pt x="90" y="16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96" y="10"/>
                    <a:pt x="100" y="8"/>
                    <a:pt x="104" y="8"/>
                  </a:cubicBezTo>
                  <a:cubicBezTo>
                    <a:pt x="109" y="8"/>
                    <a:pt x="113" y="10"/>
                    <a:pt x="115" y="13"/>
                  </a:cubicBezTo>
                  <a:cubicBezTo>
                    <a:pt x="118" y="15"/>
                    <a:pt x="120" y="19"/>
                    <a:pt x="120" y="24"/>
                  </a:cubicBezTo>
                  <a:cubicBezTo>
                    <a:pt x="120" y="28"/>
                    <a:pt x="118" y="32"/>
                    <a:pt x="115" y="34"/>
                  </a:cubicBezTo>
                  <a:close/>
                  <a:moveTo>
                    <a:pt x="89" y="33"/>
                  </a:moveTo>
                  <a:cubicBezTo>
                    <a:pt x="49" y="73"/>
                    <a:pt x="49" y="73"/>
                    <a:pt x="49" y="73"/>
                  </a:cubicBezTo>
                  <a:cubicBezTo>
                    <a:pt x="48" y="75"/>
                    <a:pt x="48" y="77"/>
                    <a:pt x="49" y="79"/>
                  </a:cubicBezTo>
                  <a:cubicBezTo>
                    <a:pt x="50" y="80"/>
                    <a:pt x="51" y="80"/>
                    <a:pt x="52" y="80"/>
                  </a:cubicBezTo>
                  <a:cubicBezTo>
                    <a:pt x="53" y="80"/>
                    <a:pt x="54" y="80"/>
                    <a:pt x="55" y="79"/>
                  </a:cubicBezTo>
                  <a:cubicBezTo>
                    <a:pt x="95" y="39"/>
                    <a:pt x="95" y="39"/>
                    <a:pt x="95" y="39"/>
                  </a:cubicBezTo>
                  <a:cubicBezTo>
                    <a:pt x="96" y="37"/>
                    <a:pt x="96" y="35"/>
                    <a:pt x="95" y="33"/>
                  </a:cubicBezTo>
                  <a:cubicBezTo>
                    <a:pt x="93" y="32"/>
                    <a:pt x="91" y="32"/>
                    <a:pt x="89" y="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FCB47412-B22F-48BC-81DB-25E9DFE7511C}"/>
              </a:ext>
            </a:extLst>
          </p:cNvPr>
          <p:cNvGrpSpPr/>
          <p:nvPr/>
        </p:nvGrpSpPr>
        <p:grpSpPr>
          <a:xfrm>
            <a:off x="4781724" y="3083263"/>
            <a:ext cx="323688" cy="275716"/>
            <a:chOff x="6681788" y="455613"/>
            <a:chExt cx="5127625" cy="4368800"/>
          </a:xfrm>
          <a:solidFill>
            <a:schemeClr val="accent2"/>
          </a:solidFill>
        </p:grpSpPr>
        <p:sp>
          <p:nvSpPr>
            <p:cNvPr id="124" name="Freeform 22">
              <a:extLst>
                <a:ext uri="{FF2B5EF4-FFF2-40B4-BE49-F238E27FC236}">
                  <a16:creationId xmlns:a16="http://schemas.microsoft.com/office/drawing/2014/main" id="{D1E93FF7-1AD7-4E7E-96FE-287E55E6A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81788" y="455613"/>
              <a:ext cx="5127625" cy="4368800"/>
            </a:xfrm>
            <a:custGeom>
              <a:avLst/>
              <a:gdLst>
                <a:gd name="T0" fmla="*/ 2382 w 2382"/>
                <a:gd name="T1" fmla="*/ 1454 h 2034"/>
                <a:gd name="T2" fmla="*/ 2242 w 2382"/>
                <a:gd name="T3" fmla="*/ 1258 h 2034"/>
                <a:gd name="T4" fmla="*/ 2242 w 2382"/>
                <a:gd name="T5" fmla="*/ 535 h 2034"/>
                <a:gd name="T6" fmla="*/ 2382 w 2382"/>
                <a:gd name="T7" fmla="*/ 477 h 2034"/>
                <a:gd name="T8" fmla="*/ 1191 w 2382"/>
                <a:gd name="T9" fmla="*/ 0 h 2034"/>
                <a:gd name="T10" fmla="*/ 0 w 2382"/>
                <a:gd name="T11" fmla="*/ 477 h 2034"/>
                <a:gd name="T12" fmla="*/ 1191 w 2382"/>
                <a:gd name="T13" fmla="*/ 955 h 2034"/>
                <a:gd name="T14" fmla="*/ 2103 w 2382"/>
                <a:gd name="T15" fmla="*/ 591 h 2034"/>
                <a:gd name="T16" fmla="*/ 2103 w 2382"/>
                <a:gd name="T17" fmla="*/ 1258 h 2034"/>
                <a:gd name="T18" fmla="*/ 1963 w 2382"/>
                <a:gd name="T19" fmla="*/ 1454 h 2034"/>
                <a:gd name="T20" fmla="*/ 2083 w 2382"/>
                <a:gd name="T21" fmla="*/ 1642 h 2034"/>
                <a:gd name="T22" fmla="*/ 1967 w 2382"/>
                <a:gd name="T23" fmla="*/ 1990 h 2034"/>
                <a:gd name="T24" fmla="*/ 2099 w 2382"/>
                <a:gd name="T25" fmla="*/ 2034 h 2034"/>
                <a:gd name="T26" fmla="*/ 2172 w 2382"/>
                <a:gd name="T27" fmla="*/ 1814 h 2034"/>
                <a:gd name="T28" fmla="*/ 2246 w 2382"/>
                <a:gd name="T29" fmla="*/ 2034 h 2034"/>
                <a:gd name="T30" fmla="*/ 2378 w 2382"/>
                <a:gd name="T31" fmla="*/ 1990 h 2034"/>
                <a:gd name="T32" fmla="*/ 2262 w 2382"/>
                <a:gd name="T33" fmla="*/ 1642 h 2034"/>
                <a:gd name="T34" fmla="*/ 2382 w 2382"/>
                <a:gd name="T35" fmla="*/ 1454 h 2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2" h="2034">
                  <a:moveTo>
                    <a:pt x="2382" y="1454"/>
                  </a:moveTo>
                  <a:cubicBezTo>
                    <a:pt x="2382" y="1363"/>
                    <a:pt x="2323" y="1287"/>
                    <a:pt x="2242" y="1258"/>
                  </a:cubicBezTo>
                  <a:cubicBezTo>
                    <a:pt x="2242" y="535"/>
                    <a:pt x="2242" y="535"/>
                    <a:pt x="2242" y="535"/>
                  </a:cubicBezTo>
                  <a:cubicBezTo>
                    <a:pt x="2382" y="477"/>
                    <a:pt x="2382" y="477"/>
                    <a:pt x="2382" y="477"/>
                  </a:cubicBezTo>
                  <a:cubicBezTo>
                    <a:pt x="1191" y="0"/>
                    <a:pt x="1191" y="0"/>
                    <a:pt x="1191" y="0"/>
                  </a:cubicBezTo>
                  <a:cubicBezTo>
                    <a:pt x="0" y="477"/>
                    <a:pt x="0" y="477"/>
                    <a:pt x="0" y="477"/>
                  </a:cubicBezTo>
                  <a:cubicBezTo>
                    <a:pt x="1191" y="955"/>
                    <a:pt x="1191" y="955"/>
                    <a:pt x="1191" y="955"/>
                  </a:cubicBezTo>
                  <a:cubicBezTo>
                    <a:pt x="2103" y="591"/>
                    <a:pt x="2103" y="591"/>
                    <a:pt x="2103" y="591"/>
                  </a:cubicBezTo>
                  <a:cubicBezTo>
                    <a:pt x="2103" y="1258"/>
                    <a:pt x="2103" y="1258"/>
                    <a:pt x="2103" y="1258"/>
                  </a:cubicBezTo>
                  <a:cubicBezTo>
                    <a:pt x="2022" y="1287"/>
                    <a:pt x="1963" y="1363"/>
                    <a:pt x="1963" y="1454"/>
                  </a:cubicBezTo>
                  <a:cubicBezTo>
                    <a:pt x="1963" y="1537"/>
                    <a:pt x="2012" y="1609"/>
                    <a:pt x="2083" y="1642"/>
                  </a:cubicBezTo>
                  <a:cubicBezTo>
                    <a:pt x="1967" y="1990"/>
                    <a:pt x="1967" y="1990"/>
                    <a:pt x="1967" y="1990"/>
                  </a:cubicBezTo>
                  <a:cubicBezTo>
                    <a:pt x="2099" y="2034"/>
                    <a:pt x="2099" y="2034"/>
                    <a:pt x="2099" y="2034"/>
                  </a:cubicBezTo>
                  <a:cubicBezTo>
                    <a:pt x="2172" y="1814"/>
                    <a:pt x="2172" y="1814"/>
                    <a:pt x="2172" y="1814"/>
                  </a:cubicBezTo>
                  <a:cubicBezTo>
                    <a:pt x="2246" y="2034"/>
                    <a:pt x="2246" y="2034"/>
                    <a:pt x="2246" y="2034"/>
                  </a:cubicBezTo>
                  <a:cubicBezTo>
                    <a:pt x="2378" y="1990"/>
                    <a:pt x="2378" y="1990"/>
                    <a:pt x="2378" y="1990"/>
                  </a:cubicBezTo>
                  <a:cubicBezTo>
                    <a:pt x="2262" y="1642"/>
                    <a:pt x="2262" y="1642"/>
                    <a:pt x="2262" y="1642"/>
                  </a:cubicBezTo>
                  <a:cubicBezTo>
                    <a:pt x="2332" y="1609"/>
                    <a:pt x="2382" y="1537"/>
                    <a:pt x="2382" y="14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5" name="Freeform 23">
              <a:extLst>
                <a:ext uri="{FF2B5EF4-FFF2-40B4-BE49-F238E27FC236}">
                  <a16:creationId xmlns:a16="http://schemas.microsoft.com/office/drawing/2014/main" id="{119E9A5E-65C1-481E-A1EC-44AFEFEE1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3050" y="2289175"/>
              <a:ext cx="2703513" cy="1139825"/>
            </a:xfrm>
            <a:custGeom>
              <a:avLst/>
              <a:gdLst>
                <a:gd name="T0" fmla="*/ 628 w 1256"/>
                <a:gd name="T1" fmla="*/ 252 h 531"/>
                <a:gd name="T2" fmla="*/ 0 w 1256"/>
                <a:gd name="T3" fmla="*/ 0 h 531"/>
                <a:gd name="T4" fmla="*/ 0 w 1256"/>
                <a:gd name="T5" fmla="*/ 183 h 531"/>
                <a:gd name="T6" fmla="*/ 628 w 1256"/>
                <a:gd name="T7" fmla="*/ 531 h 531"/>
                <a:gd name="T8" fmla="*/ 1256 w 1256"/>
                <a:gd name="T9" fmla="*/ 183 h 531"/>
                <a:gd name="T10" fmla="*/ 1256 w 1256"/>
                <a:gd name="T11" fmla="*/ 0 h 531"/>
                <a:gd name="T12" fmla="*/ 628 w 1256"/>
                <a:gd name="T13" fmla="*/ 252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56" h="531">
                  <a:moveTo>
                    <a:pt x="628" y="25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0" y="381"/>
                    <a:pt x="270" y="531"/>
                    <a:pt x="628" y="531"/>
                  </a:cubicBezTo>
                  <a:cubicBezTo>
                    <a:pt x="986" y="531"/>
                    <a:pt x="1256" y="381"/>
                    <a:pt x="1256" y="183"/>
                  </a:cubicBezTo>
                  <a:cubicBezTo>
                    <a:pt x="1256" y="0"/>
                    <a:pt x="1256" y="0"/>
                    <a:pt x="1256" y="0"/>
                  </a:cubicBezTo>
                  <a:lnTo>
                    <a:pt x="628" y="2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6716194B-1D04-49CE-9A10-60CE0A585500}"/>
              </a:ext>
            </a:extLst>
          </p:cNvPr>
          <p:cNvGrpSpPr/>
          <p:nvPr/>
        </p:nvGrpSpPr>
        <p:grpSpPr>
          <a:xfrm>
            <a:off x="5702679" y="1874819"/>
            <a:ext cx="638953" cy="856980"/>
            <a:chOff x="5196751" y="1874819"/>
            <a:chExt cx="638787" cy="856980"/>
          </a:xfrm>
        </p:grpSpPr>
        <p:sp>
          <p:nvSpPr>
            <p:cNvPr id="101" name="Freeform 13">
              <a:extLst>
                <a:ext uri="{FF2B5EF4-FFF2-40B4-BE49-F238E27FC236}">
                  <a16:creationId xmlns:a16="http://schemas.microsoft.com/office/drawing/2014/main" id="{3F41E11A-C8A5-43A6-877D-656C8F6C18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96751" y="1874819"/>
              <a:ext cx="638787" cy="856980"/>
            </a:xfrm>
            <a:custGeom>
              <a:avLst/>
              <a:gdLst>
                <a:gd name="T0" fmla="*/ 1348 w 1640"/>
                <a:gd name="T1" fmla="*/ 291 h 2207"/>
                <a:gd name="T2" fmla="*/ 1348 w 1640"/>
                <a:gd name="T3" fmla="*/ 291 h 2207"/>
                <a:gd name="T4" fmla="*/ 293 w 1640"/>
                <a:gd name="T5" fmla="*/ 291 h 2207"/>
                <a:gd name="T6" fmla="*/ 293 w 1640"/>
                <a:gd name="T7" fmla="*/ 291 h 2207"/>
                <a:gd name="T8" fmla="*/ 223 w 1640"/>
                <a:gd name="T9" fmla="*/ 1345 h 2207"/>
                <a:gd name="T10" fmla="*/ 820 w 1640"/>
                <a:gd name="T11" fmla="*/ 2207 h 2207"/>
                <a:gd name="T12" fmla="*/ 1417 w 1640"/>
                <a:gd name="T13" fmla="*/ 1345 h 2207"/>
                <a:gd name="T14" fmla="*/ 1348 w 1640"/>
                <a:gd name="T15" fmla="*/ 291 h 2207"/>
                <a:gd name="T16" fmla="*/ 828 w 1640"/>
                <a:gd name="T17" fmla="*/ 1058 h 2207"/>
                <a:gd name="T18" fmla="*/ 581 w 1640"/>
                <a:gd name="T19" fmla="*/ 811 h 2207"/>
                <a:gd name="T20" fmla="*/ 828 w 1640"/>
                <a:gd name="T21" fmla="*/ 565 h 2207"/>
                <a:gd name="T22" fmla="*/ 1074 w 1640"/>
                <a:gd name="T23" fmla="*/ 811 h 2207"/>
                <a:gd name="T24" fmla="*/ 828 w 1640"/>
                <a:gd name="T25" fmla="*/ 1058 h 2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40" h="2207">
                  <a:moveTo>
                    <a:pt x="1348" y="291"/>
                  </a:moveTo>
                  <a:cubicBezTo>
                    <a:pt x="1348" y="291"/>
                    <a:pt x="1348" y="291"/>
                    <a:pt x="1348" y="291"/>
                  </a:cubicBezTo>
                  <a:cubicBezTo>
                    <a:pt x="1057" y="0"/>
                    <a:pt x="584" y="0"/>
                    <a:pt x="293" y="291"/>
                  </a:cubicBezTo>
                  <a:cubicBezTo>
                    <a:pt x="293" y="291"/>
                    <a:pt x="293" y="291"/>
                    <a:pt x="293" y="291"/>
                  </a:cubicBezTo>
                  <a:cubicBezTo>
                    <a:pt x="30" y="554"/>
                    <a:pt x="0" y="1048"/>
                    <a:pt x="223" y="1345"/>
                  </a:cubicBezTo>
                  <a:cubicBezTo>
                    <a:pt x="820" y="2207"/>
                    <a:pt x="820" y="2207"/>
                    <a:pt x="820" y="2207"/>
                  </a:cubicBezTo>
                  <a:cubicBezTo>
                    <a:pt x="1417" y="1345"/>
                    <a:pt x="1417" y="1345"/>
                    <a:pt x="1417" y="1345"/>
                  </a:cubicBezTo>
                  <a:cubicBezTo>
                    <a:pt x="1640" y="1048"/>
                    <a:pt x="1611" y="554"/>
                    <a:pt x="1348" y="291"/>
                  </a:cubicBezTo>
                  <a:close/>
                  <a:moveTo>
                    <a:pt x="828" y="1058"/>
                  </a:moveTo>
                  <a:cubicBezTo>
                    <a:pt x="691" y="1058"/>
                    <a:pt x="581" y="947"/>
                    <a:pt x="581" y="811"/>
                  </a:cubicBezTo>
                  <a:cubicBezTo>
                    <a:pt x="581" y="675"/>
                    <a:pt x="691" y="565"/>
                    <a:pt x="828" y="565"/>
                  </a:cubicBezTo>
                  <a:cubicBezTo>
                    <a:pt x="964" y="565"/>
                    <a:pt x="1074" y="675"/>
                    <a:pt x="1074" y="811"/>
                  </a:cubicBezTo>
                  <a:cubicBezTo>
                    <a:pt x="1074" y="947"/>
                    <a:pt x="964" y="1058"/>
                    <a:pt x="828" y="10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2" name="Freeform 14">
              <a:extLst>
                <a:ext uri="{FF2B5EF4-FFF2-40B4-BE49-F238E27FC236}">
                  <a16:creationId xmlns:a16="http://schemas.microsoft.com/office/drawing/2014/main" id="{F2893C11-AAD7-45F8-852C-7EC3F3512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034" y="1997534"/>
              <a:ext cx="407962" cy="406527"/>
            </a:xfrm>
            <a:custGeom>
              <a:avLst/>
              <a:gdLst>
                <a:gd name="T0" fmla="*/ 524 w 1047"/>
                <a:gd name="T1" fmla="*/ 1047 h 1047"/>
                <a:gd name="T2" fmla="*/ 0 w 1047"/>
                <a:gd name="T3" fmla="*/ 523 h 1047"/>
                <a:gd name="T4" fmla="*/ 524 w 1047"/>
                <a:gd name="T5" fmla="*/ 0 h 1047"/>
                <a:gd name="T6" fmla="*/ 1047 w 1047"/>
                <a:gd name="T7" fmla="*/ 523 h 1047"/>
                <a:gd name="T8" fmla="*/ 524 w 1047"/>
                <a:gd name="T9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47">
                  <a:moveTo>
                    <a:pt x="524" y="1047"/>
                  </a:moveTo>
                  <a:cubicBezTo>
                    <a:pt x="235" y="1047"/>
                    <a:pt x="0" y="812"/>
                    <a:pt x="0" y="523"/>
                  </a:cubicBezTo>
                  <a:cubicBezTo>
                    <a:pt x="0" y="234"/>
                    <a:pt x="235" y="0"/>
                    <a:pt x="524" y="0"/>
                  </a:cubicBezTo>
                  <a:cubicBezTo>
                    <a:pt x="813" y="0"/>
                    <a:pt x="1047" y="234"/>
                    <a:pt x="1047" y="523"/>
                  </a:cubicBezTo>
                  <a:cubicBezTo>
                    <a:pt x="1047" y="812"/>
                    <a:pt x="812" y="1047"/>
                    <a:pt x="524" y="10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4380000" algn="t" rotWithShape="0">
                <a:prstClr val="black">
                  <a:alpha val="26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0" name="Freeform 27">
              <a:extLst>
                <a:ext uri="{FF2B5EF4-FFF2-40B4-BE49-F238E27FC236}">
                  <a16:creationId xmlns:a16="http://schemas.microsoft.com/office/drawing/2014/main" id="{B001BBAF-C21F-4856-91AF-414BD6FB85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00962" y="2062021"/>
              <a:ext cx="250550" cy="249864"/>
            </a:xfrm>
            <a:custGeom>
              <a:avLst/>
              <a:gdLst>
                <a:gd name="T0" fmla="*/ 1573 w 1616"/>
                <a:gd name="T1" fmla="*/ 961 h 1616"/>
                <a:gd name="T2" fmla="*/ 854 w 1616"/>
                <a:gd name="T3" fmla="*/ 536 h 1616"/>
                <a:gd name="T4" fmla="*/ 611 w 1616"/>
                <a:gd name="T5" fmla="*/ 3 h 1616"/>
                <a:gd name="T6" fmla="*/ 489 w 1616"/>
                <a:gd name="T7" fmla="*/ 138 h 1616"/>
                <a:gd name="T8" fmla="*/ 341 w 1616"/>
                <a:gd name="T9" fmla="*/ 100 h 1616"/>
                <a:gd name="T10" fmla="*/ 12 w 1616"/>
                <a:gd name="T11" fmla="*/ 432 h 1616"/>
                <a:gd name="T12" fmla="*/ 66 w 1616"/>
                <a:gd name="T13" fmla="*/ 590 h 1616"/>
                <a:gd name="T14" fmla="*/ 440 w 1616"/>
                <a:gd name="T15" fmla="*/ 915 h 1616"/>
                <a:gd name="T16" fmla="*/ 141 w 1616"/>
                <a:gd name="T17" fmla="*/ 1019 h 1616"/>
                <a:gd name="T18" fmla="*/ 231 w 1616"/>
                <a:gd name="T19" fmla="*/ 1111 h 1616"/>
                <a:gd name="T20" fmla="*/ 133 w 1616"/>
                <a:gd name="T21" fmla="*/ 1227 h 1616"/>
                <a:gd name="T22" fmla="*/ 157 w 1616"/>
                <a:gd name="T23" fmla="*/ 1245 h 1616"/>
                <a:gd name="T24" fmla="*/ 371 w 1616"/>
                <a:gd name="T25" fmla="*/ 1459 h 1616"/>
                <a:gd name="T26" fmla="*/ 389 w 1616"/>
                <a:gd name="T27" fmla="*/ 1483 h 1616"/>
                <a:gd name="T28" fmla="*/ 505 w 1616"/>
                <a:gd name="T29" fmla="*/ 1385 h 1616"/>
                <a:gd name="T30" fmla="*/ 597 w 1616"/>
                <a:gd name="T31" fmla="*/ 1475 h 1616"/>
                <a:gd name="T32" fmla="*/ 701 w 1616"/>
                <a:gd name="T33" fmla="*/ 1176 h 1616"/>
                <a:gd name="T34" fmla="*/ 1026 w 1616"/>
                <a:gd name="T35" fmla="*/ 1550 h 1616"/>
                <a:gd name="T36" fmla="*/ 1184 w 1616"/>
                <a:gd name="T37" fmla="*/ 1604 h 1616"/>
                <a:gd name="T38" fmla="*/ 1516 w 1616"/>
                <a:gd name="T39" fmla="*/ 1275 h 1616"/>
                <a:gd name="T40" fmla="*/ 1588 w 1616"/>
                <a:gd name="T41" fmla="*/ 1058 h 1616"/>
                <a:gd name="T42" fmla="*/ 585 w 1616"/>
                <a:gd name="T43" fmla="*/ 186 h 1616"/>
                <a:gd name="T44" fmla="*/ 561 w 1616"/>
                <a:gd name="T45" fmla="*/ 224 h 1616"/>
                <a:gd name="T46" fmla="*/ 533 w 1616"/>
                <a:gd name="T47" fmla="*/ 856 h 1616"/>
                <a:gd name="T48" fmla="*/ 132 w 1616"/>
                <a:gd name="T49" fmla="*/ 507 h 1616"/>
                <a:gd name="T50" fmla="*/ 370 w 1616"/>
                <a:gd name="T51" fmla="*/ 203 h 1616"/>
                <a:gd name="T52" fmla="*/ 447 w 1616"/>
                <a:gd name="T53" fmla="*/ 252 h 1616"/>
                <a:gd name="T54" fmla="*/ 770 w 1616"/>
                <a:gd name="T55" fmla="*/ 620 h 1616"/>
                <a:gd name="T56" fmla="*/ 1413 w 1616"/>
                <a:gd name="T57" fmla="*/ 1246 h 1616"/>
                <a:gd name="T58" fmla="*/ 1109 w 1616"/>
                <a:gd name="T59" fmla="*/ 1484 h 1616"/>
                <a:gd name="T60" fmla="*/ 760 w 1616"/>
                <a:gd name="T61" fmla="*/ 1083 h 1616"/>
                <a:gd name="T62" fmla="*/ 1344 w 1616"/>
                <a:gd name="T63" fmla="*/ 1153 h 1616"/>
                <a:gd name="T64" fmla="*/ 1395 w 1616"/>
                <a:gd name="T65" fmla="*/ 1194 h 1616"/>
                <a:gd name="T66" fmla="*/ 1413 w 1616"/>
                <a:gd name="T67" fmla="*/ 1246 h 1616"/>
                <a:gd name="T68" fmla="*/ 1317 w 1616"/>
                <a:gd name="T69" fmla="*/ 992 h 1616"/>
                <a:gd name="T70" fmla="*/ 1392 w 1616"/>
                <a:gd name="T71" fmla="*/ 1055 h 1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16" h="1616">
                  <a:moveTo>
                    <a:pt x="1613" y="1005"/>
                  </a:moveTo>
                  <a:cubicBezTo>
                    <a:pt x="1609" y="984"/>
                    <a:pt x="1594" y="967"/>
                    <a:pt x="1573" y="961"/>
                  </a:cubicBezTo>
                  <a:cubicBezTo>
                    <a:pt x="1569" y="961"/>
                    <a:pt x="1287" y="890"/>
                    <a:pt x="1080" y="762"/>
                  </a:cubicBezTo>
                  <a:cubicBezTo>
                    <a:pt x="854" y="536"/>
                    <a:pt x="854" y="536"/>
                    <a:pt x="854" y="536"/>
                  </a:cubicBezTo>
                  <a:cubicBezTo>
                    <a:pt x="726" y="329"/>
                    <a:pt x="655" y="47"/>
                    <a:pt x="655" y="43"/>
                  </a:cubicBezTo>
                  <a:cubicBezTo>
                    <a:pt x="649" y="22"/>
                    <a:pt x="632" y="7"/>
                    <a:pt x="611" y="3"/>
                  </a:cubicBezTo>
                  <a:cubicBezTo>
                    <a:pt x="590" y="0"/>
                    <a:pt x="569" y="10"/>
                    <a:pt x="558" y="28"/>
                  </a:cubicBezTo>
                  <a:cubicBezTo>
                    <a:pt x="489" y="138"/>
                    <a:pt x="489" y="138"/>
                    <a:pt x="489" y="138"/>
                  </a:cubicBezTo>
                  <a:cubicBezTo>
                    <a:pt x="451" y="103"/>
                    <a:pt x="392" y="87"/>
                    <a:pt x="345" y="99"/>
                  </a:cubicBezTo>
                  <a:cubicBezTo>
                    <a:pt x="341" y="100"/>
                    <a:pt x="341" y="100"/>
                    <a:pt x="341" y="100"/>
                  </a:cubicBezTo>
                  <a:cubicBezTo>
                    <a:pt x="172" y="152"/>
                    <a:pt x="65" y="259"/>
                    <a:pt x="13" y="428"/>
                  </a:cubicBezTo>
                  <a:cubicBezTo>
                    <a:pt x="12" y="432"/>
                    <a:pt x="12" y="432"/>
                    <a:pt x="12" y="432"/>
                  </a:cubicBezTo>
                  <a:cubicBezTo>
                    <a:pt x="0" y="484"/>
                    <a:pt x="18" y="543"/>
                    <a:pt x="57" y="582"/>
                  </a:cubicBezTo>
                  <a:cubicBezTo>
                    <a:pt x="60" y="585"/>
                    <a:pt x="63" y="588"/>
                    <a:pt x="66" y="590"/>
                  </a:cubicBezTo>
                  <a:cubicBezTo>
                    <a:pt x="67" y="591"/>
                    <a:pt x="67" y="591"/>
                    <a:pt x="67" y="591"/>
                  </a:cubicBezTo>
                  <a:cubicBezTo>
                    <a:pt x="195" y="694"/>
                    <a:pt x="320" y="802"/>
                    <a:pt x="440" y="915"/>
                  </a:cubicBezTo>
                  <a:cubicBezTo>
                    <a:pt x="333" y="974"/>
                    <a:pt x="239" y="1004"/>
                    <a:pt x="168" y="1001"/>
                  </a:cubicBezTo>
                  <a:cubicBezTo>
                    <a:pt x="156" y="1000"/>
                    <a:pt x="145" y="1008"/>
                    <a:pt x="141" y="1019"/>
                  </a:cubicBezTo>
                  <a:cubicBezTo>
                    <a:pt x="137" y="1030"/>
                    <a:pt x="141" y="1042"/>
                    <a:pt x="150" y="1050"/>
                  </a:cubicBezTo>
                  <a:cubicBezTo>
                    <a:pt x="231" y="1111"/>
                    <a:pt x="231" y="1111"/>
                    <a:pt x="231" y="1111"/>
                  </a:cubicBezTo>
                  <a:cubicBezTo>
                    <a:pt x="140" y="1198"/>
                    <a:pt x="140" y="1198"/>
                    <a:pt x="140" y="1198"/>
                  </a:cubicBezTo>
                  <a:cubicBezTo>
                    <a:pt x="132" y="1206"/>
                    <a:pt x="129" y="1217"/>
                    <a:pt x="133" y="1227"/>
                  </a:cubicBezTo>
                  <a:cubicBezTo>
                    <a:pt x="134" y="1231"/>
                    <a:pt x="136" y="1234"/>
                    <a:pt x="139" y="1237"/>
                  </a:cubicBezTo>
                  <a:cubicBezTo>
                    <a:pt x="144" y="1242"/>
                    <a:pt x="150" y="1245"/>
                    <a:pt x="157" y="1245"/>
                  </a:cubicBezTo>
                  <a:cubicBezTo>
                    <a:pt x="238" y="1249"/>
                    <a:pt x="327" y="1231"/>
                    <a:pt x="423" y="1193"/>
                  </a:cubicBezTo>
                  <a:cubicBezTo>
                    <a:pt x="385" y="1289"/>
                    <a:pt x="367" y="1378"/>
                    <a:pt x="371" y="1459"/>
                  </a:cubicBezTo>
                  <a:cubicBezTo>
                    <a:pt x="371" y="1466"/>
                    <a:pt x="374" y="1472"/>
                    <a:pt x="379" y="1477"/>
                  </a:cubicBezTo>
                  <a:cubicBezTo>
                    <a:pt x="382" y="1480"/>
                    <a:pt x="385" y="1482"/>
                    <a:pt x="389" y="1483"/>
                  </a:cubicBezTo>
                  <a:cubicBezTo>
                    <a:pt x="399" y="1487"/>
                    <a:pt x="410" y="1484"/>
                    <a:pt x="418" y="1476"/>
                  </a:cubicBezTo>
                  <a:cubicBezTo>
                    <a:pt x="505" y="1385"/>
                    <a:pt x="505" y="1385"/>
                    <a:pt x="505" y="1385"/>
                  </a:cubicBezTo>
                  <a:cubicBezTo>
                    <a:pt x="566" y="1466"/>
                    <a:pt x="566" y="1466"/>
                    <a:pt x="566" y="1466"/>
                  </a:cubicBezTo>
                  <a:cubicBezTo>
                    <a:pt x="574" y="1475"/>
                    <a:pt x="586" y="1479"/>
                    <a:pt x="597" y="1475"/>
                  </a:cubicBezTo>
                  <a:cubicBezTo>
                    <a:pt x="608" y="1471"/>
                    <a:pt x="616" y="1460"/>
                    <a:pt x="615" y="1448"/>
                  </a:cubicBezTo>
                  <a:cubicBezTo>
                    <a:pt x="612" y="1377"/>
                    <a:pt x="642" y="1283"/>
                    <a:pt x="701" y="1176"/>
                  </a:cubicBezTo>
                  <a:cubicBezTo>
                    <a:pt x="814" y="1296"/>
                    <a:pt x="922" y="1421"/>
                    <a:pt x="1025" y="1549"/>
                  </a:cubicBezTo>
                  <a:cubicBezTo>
                    <a:pt x="1026" y="1550"/>
                    <a:pt x="1026" y="1550"/>
                    <a:pt x="1026" y="1550"/>
                  </a:cubicBezTo>
                  <a:cubicBezTo>
                    <a:pt x="1028" y="1553"/>
                    <a:pt x="1031" y="1556"/>
                    <a:pt x="1034" y="1559"/>
                  </a:cubicBezTo>
                  <a:cubicBezTo>
                    <a:pt x="1073" y="1598"/>
                    <a:pt x="1132" y="1616"/>
                    <a:pt x="1184" y="1604"/>
                  </a:cubicBezTo>
                  <a:cubicBezTo>
                    <a:pt x="1188" y="1603"/>
                    <a:pt x="1188" y="1603"/>
                    <a:pt x="1188" y="1603"/>
                  </a:cubicBezTo>
                  <a:cubicBezTo>
                    <a:pt x="1357" y="1551"/>
                    <a:pt x="1464" y="1444"/>
                    <a:pt x="1516" y="1275"/>
                  </a:cubicBezTo>
                  <a:cubicBezTo>
                    <a:pt x="1516" y="1275"/>
                    <a:pt x="1544" y="1190"/>
                    <a:pt x="1478" y="1127"/>
                  </a:cubicBezTo>
                  <a:cubicBezTo>
                    <a:pt x="1588" y="1058"/>
                    <a:pt x="1588" y="1058"/>
                    <a:pt x="1588" y="1058"/>
                  </a:cubicBezTo>
                  <a:cubicBezTo>
                    <a:pt x="1606" y="1047"/>
                    <a:pt x="1616" y="1026"/>
                    <a:pt x="1613" y="1005"/>
                  </a:cubicBezTo>
                  <a:close/>
                  <a:moveTo>
                    <a:pt x="585" y="186"/>
                  </a:moveTo>
                  <a:cubicBezTo>
                    <a:pt x="596" y="219"/>
                    <a:pt x="609" y="258"/>
                    <a:pt x="624" y="299"/>
                  </a:cubicBezTo>
                  <a:cubicBezTo>
                    <a:pt x="603" y="274"/>
                    <a:pt x="582" y="249"/>
                    <a:pt x="561" y="224"/>
                  </a:cubicBezTo>
                  <a:lnTo>
                    <a:pt x="585" y="186"/>
                  </a:lnTo>
                  <a:close/>
                  <a:moveTo>
                    <a:pt x="533" y="856"/>
                  </a:moveTo>
                  <a:cubicBezTo>
                    <a:pt x="405" y="735"/>
                    <a:pt x="272" y="618"/>
                    <a:pt x="134" y="509"/>
                  </a:cubicBezTo>
                  <a:cubicBezTo>
                    <a:pt x="133" y="508"/>
                    <a:pt x="133" y="507"/>
                    <a:pt x="132" y="507"/>
                  </a:cubicBezTo>
                  <a:cubicBezTo>
                    <a:pt x="120" y="494"/>
                    <a:pt x="111" y="473"/>
                    <a:pt x="116" y="457"/>
                  </a:cubicBezTo>
                  <a:cubicBezTo>
                    <a:pt x="158" y="323"/>
                    <a:pt x="236" y="244"/>
                    <a:pt x="370" y="203"/>
                  </a:cubicBezTo>
                  <a:cubicBezTo>
                    <a:pt x="385" y="198"/>
                    <a:pt x="407" y="202"/>
                    <a:pt x="422" y="221"/>
                  </a:cubicBezTo>
                  <a:cubicBezTo>
                    <a:pt x="430" y="231"/>
                    <a:pt x="439" y="242"/>
                    <a:pt x="447" y="252"/>
                  </a:cubicBezTo>
                  <a:cubicBezTo>
                    <a:pt x="463" y="272"/>
                    <a:pt x="463" y="272"/>
                    <a:pt x="463" y="272"/>
                  </a:cubicBezTo>
                  <a:cubicBezTo>
                    <a:pt x="561" y="392"/>
                    <a:pt x="663" y="508"/>
                    <a:pt x="770" y="620"/>
                  </a:cubicBezTo>
                  <a:lnTo>
                    <a:pt x="533" y="856"/>
                  </a:lnTo>
                  <a:close/>
                  <a:moveTo>
                    <a:pt x="1413" y="1246"/>
                  </a:moveTo>
                  <a:cubicBezTo>
                    <a:pt x="1372" y="1380"/>
                    <a:pt x="1293" y="1458"/>
                    <a:pt x="1159" y="1500"/>
                  </a:cubicBezTo>
                  <a:cubicBezTo>
                    <a:pt x="1143" y="1504"/>
                    <a:pt x="1122" y="1496"/>
                    <a:pt x="1109" y="1484"/>
                  </a:cubicBezTo>
                  <a:cubicBezTo>
                    <a:pt x="1109" y="1483"/>
                    <a:pt x="1108" y="1483"/>
                    <a:pt x="1107" y="1482"/>
                  </a:cubicBezTo>
                  <a:cubicBezTo>
                    <a:pt x="998" y="1344"/>
                    <a:pt x="881" y="1211"/>
                    <a:pt x="760" y="1083"/>
                  </a:cubicBezTo>
                  <a:cubicBezTo>
                    <a:pt x="996" y="846"/>
                    <a:pt x="996" y="846"/>
                    <a:pt x="996" y="846"/>
                  </a:cubicBezTo>
                  <a:cubicBezTo>
                    <a:pt x="1108" y="953"/>
                    <a:pt x="1224" y="1055"/>
                    <a:pt x="1344" y="1153"/>
                  </a:cubicBezTo>
                  <a:cubicBezTo>
                    <a:pt x="1364" y="1169"/>
                    <a:pt x="1364" y="1169"/>
                    <a:pt x="1364" y="1169"/>
                  </a:cubicBezTo>
                  <a:cubicBezTo>
                    <a:pt x="1374" y="1177"/>
                    <a:pt x="1385" y="1186"/>
                    <a:pt x="1395" y="1194"/>
                  </a:cubicBezTo>
                  <a:cubicBezTo>
                    <a:pt x="1396" y="1195"/>
                    <a:pt x="1396" y="1196"/>
                    <a:pt x="1397" y="1196"/>
                  </a:cubicBezTo>
                  <a:cubicBezTo>
                    <a:pt x="1410" y="1209"/>
                    <a:pt x="1418" y="1230"/>
                    <a:pt x="1413" y="1246"/>
                  </a:cubicBezTo>
                  <a:close/>
                  <a:moveTo>
                    <a:pt x="1392" y="1055"/>
                  </a:moveTo>
                  <a:cubicBezTo>
                    <a:pt x="1367" y="1034"/>
                    <a:pt x="1342" y="1013"/>
                    <a:pt x="1317" y="992"/>
                  </a:cubicBezTo>
                  <a:cubicBezTo>
                    <a:pt x="1358" y="1007"/>
                    <a:pt x="1397" y="1020"/>
                    <a:pt x="1430" y="1031"/>
                  </a:cubicBezTo>
                  <a:lnTo>
                    <a:pt x="1392" y="105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CC8FA980-2AB5-4F88-8542-9F50E12C3C16}"/>
              </a:ext>
            </a:extLst>
          </p:cNvPr>
          <p:cNvGrpSpPr/>
          <p:nvPr/>
        </p:nvGrpSpPr>
        <p:grpSpPr>
          <a:xfrm>
            <a:off x="4883437" y="3791581"/>
            <a:ext cx="907081" cy="1216599"/>
            <a:chOff x="4377723" y="3791580"/>
            <a:chExt cx="906845" cy="1216599"/>
          </a:xfrm>
        </p:grpSpPr>
        <p:sp>
          <p:nvSpPr>
            <p:cNvPr id="110" name="Freeform 13">
              <a:extLst>
                <a:ext uri="{FF2B5EF4-FFF2-40B4-BE49-F238E27FC236}">
                  <a16:creationId xmlns:a16="http://schemas.microsoft.com/office/drawing/2014/main" id="{D44D8BAC-0B4E-49A5-BA89-1F8C2892DF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7723" y="3791580"/>
              <a:ext cx="906845" cy="1216599"/>
            </a:xfrm>
            <a:custGeom>
              <a:avLst/>
              <a:gdLst>
                <a:gd name="T0" fmla="*/ 1348 w 1640"/>
                <a:gd name="T1" fmla="*/ 291 h 2207"/>
                <a:gd name="T2" fmla="*/ 1348 w 1640"/>
                <a:gd name="T3" fmla="*/ 291 h 2207"/>
                <a:gd name="T4" fmla="*/ 293 w 1640"/>
                <a:gd name="T5" fmla="*/ 291 h 2207"/>
                <a:gd name="T6" fmla="*/ 293 w 1640"/>
                <a:gd name="T7" fmla="*/ 291 h 2207"/>
                <a:gd name="T8" fmla="*/ 223 w 1640"/>
                <a:gd name="T9" fmla="*/ 1345 h 2207"/>
                <a:gd name="T10" fmla="*/ 820 w 1640"/>
                <a:gd name="T11" fmla="*/ 2207 h 2207"/>
                <a:gd name="T12" fmla="*/ 1417 w 1640"/>
                <a:gd name="T13" fmla="*/ 1345 h 2207"/>
                <a:gd name="T14" fmla="*/ 1348 w 1640"/>
                <a:gd name="T15" fmla="*/ 291 h 2207"/>
                <a:gd name="T16" fmla="*/ 828 w 1640"/>
                <a:gd name="T17" fmla="*/ 1058 h 2207"/>
                <a:gd name="T18" fmla="*/ 581 w 1640"/>
                <a:gd name="T19" fmla="*/ 811 h 2207"/>
                <a:gd name="T20" fmla="*/ 828 w 1640"/>
                <a:gd name="T21" fmla="*/ 565 h 2207"/>
                <a:gd name="T22" fmla="*/ 1074 w 1640"/>
                <a:gd name="T23" fmla="*/ 811 h 2207"/>
                <a:gd name="T24" fmla="*/ 828 w 1640"/>
                <a:gd name="T25" fmla="*/ 1058 h 2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40" h="2207">
                  <a:moveTo>
                    <a:pt x="1348" y="291"/>
                  </a:moveTo>
                  <a:cubicBezTo>
                    <a:pt x="1348" y="291"/>
                    <a:pt x="1348" y="291"/>
                    <a:pt x="1348" y="291"/>
                  </a:cubicBezTo>
                  <a:cubicBezTo>
                    <a:pt x="1057" y="0"/>
                    <a:pt x="584" y="0"/>
                    <a:pt x="293" y="291"/>
                  </a:cubicBezTo>
                  <a:cubicBezTo>
                    <a:pt x="293" y="291"/>
                    <a:pt x="293" y="291"/>
                    <a:pt x="293" y="291"/>
                  </a:cubicBezTo>
                  <a:cubicBezTo>
                    <a:pt x="30" y="554"/>
                    <a:pt x="0" y="1048"/>
                    <a:pt x="223" y="1345"/>
                  </a:cubicBezTo>
                  <a:cubicBezTo>
                    <a:pt x="820" y="2207"/>
                    <a:pt x="820" y="2207"/>
                    <a:pt x="820" y="2207"/>
                  </a:cubicBezTo>
                  <a:cubicBezTo>
                    <a:pt x="1417" y="1345"/>
                    <a:pt x="1417" y="1345"/>
                    <a:pt x="1417" y="1345"/>
                  </a:cubicBezTo>
                  <a:cubicBezTo>
                    <a:pt x="1640" y="1048"/>
                    <a:pt x="1611" y="554"/>
                    <a:pt x="1348" y="291"/>
                  </a:cubicBezTo>
                  <a:close/>
                  <a:moveTo>
                    <a:pt x="828" y="1058"/>
                  </a:moveTo>
                  <a:cubicBezTo>
                    <a:pt x="691" y="1058"/>
                    <a:pt x="581" y="947"/>
                    <a:pt x="581" y="811"/>
                  </a:cubicBezTo>
                  <a:cubicBezTo>
                    <a:pt x="581" y="675"/>
                    <a:pt x="691" y="565"/>
                    <a:pt x="828" y="565"/>
                  </a:cubicBezTo>
                  <a:cubicBezTo>
                    <a:pt x="964" y="565"/>
                    <a:pt x="1074" y="675"/>
                    <a:pt x="1074" y="811"/>
                  </a:cubicBezTo>
                  <a:cubicBezTo>
                    <a:pt x="1074" y="947"/>
                    <a:pt x="964" y="1058"/>
                    <a:pt x="828" y="10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1" name="Freeform 14">
              <a:extLst>
                <a:ext uri="{FF2B5EF4-FFF2-40B4-BE49-F238E27FC236}">
                  <a16:creationId xmlns:a16="http://schemas.microsoft.com/office/drawing/2014/main" id="{26A7F721-08F2-4B4E-9852-33C5D8FF6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5642" y="3965791"/>
              <a:ext cx="579158" cy="577121"/>
            </a:xfrm>
            <a:custGeom>
              <a:avLst/>
              <a:gdLst>
                <a:gd name="T0" fmla="*/ 524 w 1047"/>
                <a:gd name="T1" fmla="*/ 1047 h 1047"/>
                <a:gd name="T2" fmla="*/ 0 w 1047"/>
                <a:gd name="T3" fmla="*/ 523 h 1047"/>
                <a:gd name="T4" fmla="*/ 524 w 1047"/>
                <a:gd name="T5" fmla="*/ 0 h 1047"/>
                <a:gd name="T6" fmla="*/ 1047 w 1047"/>
                <a:gd name="T7" fmla="*/ 523 h 1047"/>
                <a:gd name="T8" fmla="*/ 524 w 1047"/>
                <a:gd name="T9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47">
                  <a:moveTo>
                    <a:pt x="524" y="1047"/>
                  </a:moveTo>
                  <a:cubicBezTo>
                    <a:pt x="235" y="1047"/>
                    <a:pt x="0" y="812"/>
                    <a:pt x="0" y="523"/>
                  </a:cubicBezTo>
                  <a:cubicBezTo>
                    <a:pt x="0" y="234"/>
                    <a:pt x="235" y="0"/>
                    <a:pt x="524" y="0"/>
                  </a:cubicBezTo>
                  <a:cubicBezTo>
                    <a:pt x="813" y="0"/>
                    <a:pt x="1047" y="234"/>
                    <a:pt x="1047" y="523"/>
                  </a:cubicBezTo>
                  <a:cubicBezTo>
                    <a:pt x="1047" y="812"/>
                    <a:pt x="812" y="1047"/>
                    <a:pt x="524" y="10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4380000" algn="t" rotWithShape="0">
                <a:prstClr val="black">
                  <a:alpha val="26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6B644307-9DA4-44EB-AC25-8F4EE072F62B}"/>
                </a:ext>
              </a:extLst>
            </p:cNvPr>
            <p:cNvGrpSpPr/>
            <p:nvPr/>
          </p:nvGrpSpPr>
          <p:grpSpPr>
            <a:xfrm>
              <a:off x="4692122" y="4068625"/>
              <a:ext cx="278046" cy="320963"/>
              <a:chOff x="8845550" y="-346075"/>
              <a:chExt cx="3609975" cy="4167188"/>
            </a:xfrm>
            <a:solidFill>
              <a:schemeClr val="accent4"/>
            </a:solidFill>
          </p:grpSpPr>
          <p:sp>
            <p:nvSpPr>
              <p:cNvPr id="134" name="Oval 31">
                <a:extLst>
                  <a:ext uri="{FF2B5EF4-FFF2-40B4-BE49-F238E27FC236}">
                    <a16:creationId xmlns:a16="http://schemas.microsoft.com/office/drawing/2014/main" id="{44B08026-F858-4AF4-85D4-1DE76381D3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13913" y="2613025"/>
                <a:ext cx="246062" cy="2460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grpSp>
            <p:nvGrpSpPr>
              <p:cNvPr id="137" name="Group 136">
                <a:extLst>
                  <a:ext uri="{FF2B5EF4-FFF2-40B4-BE49-F238E27FC236}">
                    <a16:creationId xmlns:a16="http://schemas.microsoft.com/office/drawing/2014/main" id="{301BE371-BDFF-40A0-A829-C3F31D86D30E}"/>
                  </a:ext>
                </a:extLst>
              </p:cNvPr>
              <p:cNvGrpSpPr/>
              <p:nvPr/>
            </p:nvGrpSpPr>
            <p:grpSpPr>
              <a:xfrm>
                <a:off x="8845550" y="-346075"/>
                <a:ext cx="3609975" cy="4167188"/>
                <a:chOff x="8845550" y="-346075"/>
                <a:chExt cx="3609975" cy="4167188"/>
              </a:xfrm>
              <a:grpFill/>
            </p:grpSpPr>
            <p:sp>
              <p:nvSpPr>
                <p:cNvPr id="135" name="Freeform 32">
                  <a:extLst>
                    <a:ext uri="{FF2B5EF4-FFF2-40B4-BE49-F238E27FC236}">
                      <a16:creationId xmlns:a16="http://schemas.microsoft.com/office/drawing/2014/main" id="{EF7E4575-C0E4-4E90-9DAD-D8D8E0B649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5550" y="2265363"/>
                  <a:ext cx="3609975" cy="1555750"/>
                </a:xfrm>
                <a:custGeom>
                  <a:avLst/>
                  <a:gdLst>
                    <a:gd name="T0" fmla="*/ 1364 w 1676"/>
                    <a:gd name="T1" fmla="*/ 114 h 724"/>
                    <a:gd name="T2" fmla="*/ 1200 w 1676"/>
                    <a:gd name="T3" fmla="*/ 38 h 724"/>
                    <a:gd name="T4" fmla="*/ 1183 w 1676"/>
                    <a:gd name="T5" fmla="*/ 29 h 724"/>
                    <a:gd name="T6" fmla="*/ 1128 w 1676"/>
                    <a:gd name="T7" fmla="*/ 35 h 724"/>
                    <a:gd name="T8" fmla="*/ 1122 w 1676"/>
                    <a:gd name="T9" fmla="*/ 42 h 724"/>
                    <a:gd name="T10" fmla="*/ 903 w 1676"/>
                    <a:gd name="T11" fmla="*/ 174 h 724"/>
                    <a:gd name="T12" fmla="*/ 880 w 1676"/>
                    <a:gd name="T13" fmla="*/ 204 h 724"/>
                    <a:gd name="T14" fmla="*/ 880 w 1676"/>
                    <a:gd name="T15" fmla="*/ 204 h 724"/>
                    <a:gd name="T16" fmla="*/ 880 w 1676"/>
                    <a:gd name="T17" fmla="*/ 204 h 724"/>
                    <a:gd name="T18" fmla="*/ 881 w 1676"/>
                    <a:gd name="T19" fmla="*/ 410 h 724"/>
                    <a:gd name="T20" fmla="*/ 652 w 1676"/>
                    <a:gd name="T21" fmla="*/ 641 h 724"/>
                    <a:gd name="T22" fmla="*/ 423 w 1676"/>
                    <a:gd name="T23" fmla="*/ 410 h 724"/>
                    <a:gd name="T24" fmla="*/ 423 w 1676"/>
                    <a:gd name="T25" fmla="*/ 324 h 724"/>
                    <a:gd name="T26" fmla="*/ 348 w 1676"/>
                    <a:gd name="T27" fmla="*/ 219 h 724"/>
                    <a:gd name="T28" fmla="*/ 460 w 1676"/>
                    <a:gd name="T29" fmla="*/ 107 h 724"/>
                    <a:gd name="T30" fmla="*/ 571 w 1676"/>
                    <a:gd name="T31" fmla="*/ 219 h 724"/>
                    <a:gd name="T32" fmla="*/ 499 w 1676"/>
                    <a:gd name="T33" fmla="*/ 323 h 724"/>
                    <a:gd name="T34" fmla="*/ 499 w 1676"/>
                    <a:gd name="T35" fmla="*/ 406 h 724"/>
                    <a:gd name="T36" fmla="*/ 652 w 1676"/>
                    <a:gd name="T37" fmla="*/ 570 h 724"/>
                    <a:gd name="T38" fmla="*/ 805 w 1676"/>
                    <a:gd name="T39" fmla="*/ 406 h 724"/>
                    <a:gd name="T40" fmla="*/ 806 w 1676"/>
                    <a:gd name="T41" fmla="*/ 205 h 724"/>
                    <a:gd name="T42" fmla="*/ 806 w 1676"/>
                    <a:gd name="T43" fmla="*/ 205 h 724"/>
                    <a:gd name="T44" fmla="*/ 806 w 1676"/>
                    <a:gd name="T45" fmla="*/ 205 h 724"/>
                    <a:gd name="T46" fmla="*/ 806 w 1676"/>
                    <a:gd name="T47" fmla="*/ 204 h 724"/>
                    <a:gd name="T48" fmla="*/ 806 w 1676"/>
                    <a:gd name="T49" fmla="*/ 203 h 724"/>
                    <a:gd name="T50" fmla="*/ 785 w 1676"/>
                    <a:gd name="T51" fmla="*/ 176 h 724"/>
                    <a:gd name="T52" fmla="*/ 553 w 1676"/>
                    <a:gd name="T53" fmla="*/ 20 h 724"/>
                    <a:gd name="T54" fmla="*/ 499 w 1676"/>
                    <a:gd name="T55" fmla="*/ 14 h 724"/>
                    <a:gd name="T56" fmla="*/ 312 w 1676"/>
                    <a:gd name="T57" fmla="*/ 88 h 724"/>
                    <a:gd name="T58" fmla="*/ 0 w 1676"/>
                    <a:gd name="T59" fmla="*/ 325 h 724"/>
                    <a:gd name="T60" fmla="*/ 0 w 1676"/>
                    <a:gd name="T61" fmla="*/ 724 h 724"/>
                    <a:gd name="T62" fmla="*/ 837 w 1676"/>
                    <a:gd name="T63" fmla="*/ 724 h 724"/>
                    <a:gd name="T64" fmla="*/ 839 w 1676"/>
                    <a:gd name="T65" fmla="*/ 724 h 724"/>
                    <a:gd name="T66" fmla="*/ 1676 w 1676"/>
                    <a:gd name="T67" fmla="*/ 724 h 724"/>
                    <a:gd name="T68" fmla="*/ 1676 w 1676"/>
                    <a:gd name="T69" fmla="*/ 325 h 724"/>
                    <a:gd name="T70" fmla="*/ 1364 w 1676"/>
                    <a:gd name="T71" fmla="*/ 114 h 7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676" h="724">
                      <a:moveTo>
                        <a:pt x="1364" y="114"/>
                      </a:moveTo>
                      <a:cubicBezTo>
                        <a:pt x="1297" y="90"/>
                        <a:pt x="1243" y="65"/>
                        <a:pt x="1200" y="38"/>
                      </a:cubicBezTo>
                      <a:cubicBezTo>
                        <a:pt x="1192" y="33"/>
                        <a:pt x="1189" y="32"/>
                        <a:pt x="1183" y="29"/>
                      </a:cubicBezTo>
                      <a:cubicBezTo>
                        <a:pt x="1158" y="15"/>
                        <a:pt x="1135" y="26"/>
                        <a:pt x="1128" y="35"/>
                      </a:cubicBezTo>
                      <a:cubicBezTo>
                        <a:pt x="1126" y="37"/>
                        <a:pt x="1124" y="40"/>
                        <a:pt x="1122" y="42"/>
                      </a:cubicBezTo>
                      <a:cubicBezTo>
                        <a:pt x="1071" y="102"/>
                        <a:pt x="903" y="174"/>
                        <a:pt x="903" y="174"/>
                      </a:cubicBezTo>
                      <a:cubicBezTo>
                        <a:pt x="890" y="177"/>
                        <a:pt x="880" y="189"/>
                        <a:pt x="880" y="204"/>
                      </a:cubicBezTo>
                      <a:cubicBezTo>
                        <a:pt x="880" y="204"/>
                        <a:pt x="880" y="204"/>
                        <a:pt x="880" y="204"/>
                      </a:cubicBezTo>
                      <a:cubicBezTo>
                        <a:pt x="880" y="204"/>
                        <a:pt x="880" y="204"/>
                        <a:pt x="880" y="204"/>
                      </a:cubicBezTo>
                      <a:cubicBezTo>
                        <a:pt x="881" y="410"/>
                        <a:pt x="881" y="410"/>
                        <a:pt x="881" y="410"/>
                      </a:cubicBezTo>
                      <a:cubicBezTo>
                        <a:pt x="881" y="537"/>
                        <a:pt x="778" y="641"/>
                        <a:pt x="652" y="641"/>
                      </a:cubicBezTo>
                      <a:cubicBezTo>
                        <a:pt x="526" y="641"/>
                        <a:pt x="423" y="537"/>
                        <a:pt x="423" y="410"/>
                      </a:cubicBezTo>
                      <a:cubicBezTo>
                        <a:pt x="423" y="324"/>
                        <a:pt x="423" y="324"/>
                        <a:pt x="423" y="324"/>
                      </a:cubicBezTo>
                      <a:cubicBezTo>
                        <a:pt x="380" y="309"/>
                        <a:pt x="348" y="267"/>
                        <a:pt x="348" y="219"/>
                      </a:cubicBezTo>
                      <a:cubicBezTo>
                        <a:pt x="348" y="157"/>
                        <a:pt x="398" y="107"/>
                        <a:pt x="460" y="107"/>
                      </a:cubicBezTo>
                      <a:cubicBezTo>
                        <a:pt x="521" y="107"/>
                        <a:pt x="571" y="157"/>
                        <a:pt x="571" y="219"/>
                      </a:cubicBezTo>
                      <a:cubicBezTo>
                        <a:pt x="571" y="266"/>
                        <a:pt x="541" y="307"/>
                        <a:pt x="499" y="323"/>
                      </a:cubicBezTo>
                      <a:cubicBezTo>
                        <a:pt x="499" y="406"/>
                        <a:pt x="499" y="406"/>
                        <a:pt x="499" y="406"/>
                      </a:cubicBezTo>
                      <a:cubicBezTo>
                        <a:pt x="499" y="496"/>
                        <a:pt x="568" y="570"/>
                        <a:pt x="652" y="570"/>
                      </a:cubicBezTo>
                      <a:cubicBezTo>
                        <a:pt x="736" y="570"/>
                        <a:pt x="805" y="496"/>
                        <a:pt x="805" y="406"/>
                      </a:cubicBezTo>
                      <a:cubicBezTo>
                        <a:pt x="806" y="205"/>
                        <a:pt x="806" y="205"/>
                        <a:pt x="806" y="205"/>
                      </a:cubicBezTo>
                      <a:cubicBezTo>
                        <a:pt x="806" y="205"/>
                        <a:pt x="806" y="205"/>
                        <a:pt x="806" y="205"/>
                      </a:cubicBezTo>
                      <a:cubicBezTo>
                        <a:pt x="806" y="205"/>
                        <a:pt x="806" y="205"/>
                        <a:pt x="806" y="205"/>
                      </a:cubicBezTo>
                      <a:cubicBezTo>
                        <a:pt x="806" y="204"/>
                        <a:pt x="806" y="204"/>
                        <a:pt x="806" y="204"/>
                      </a:cubicBezTo>
                      <a:cubicBezTo>
                        <a:pt x="806" y="204"/>
                        <a:pt x="806" y="204"/>
                        <a:pt x="806" y="203"/>
                      </a:cubicBezTo>
                      <a:cubicBezTo>
                        <a:pt x="805" y="191"/>
                        <a:pt x="795" y="181"/>
                        <a:pt x="785" y="176"/>
                      </a:cubicBezTo>
                      <a:cubicBezTo>
                        <a:pt x="785" y="176"/>
                        <a:pt x="606" y="87"/>
                        <a:pt x="553" y="20"/>
                      </a:cubicBezTo>
                      <a:cubicBezTo>
                        <a:pt x="547" y="11"/>
                        <a:pt x="523" y="0"/>
                        <a:pt x="499" y="14"/>
                      </a:cubicBezTo>
                      <a:cubicBezTo>
                        <a:pt x="453" y="39"/>
                        <a:pt x="391" y="60"/>
                        <a:pt x="312" y="88"/>
                      </a:cubicBezTo>
                      <a:cubicBezTo>
                        <a:pt x="70" y="175"/>
                        <a:pt x="0" y="265"/>
                        <a:pt x="0" y="325"/>
                      </a:cubicBezTo>
                      <a:cubicBezTo>
                        <a:pt x="0" y="386"/>
                        <a:pt x="0" y="724"/>
                        <a:pt x="0" y="724"/>
                      </a:cubicBezTo>
                      <a:cubicBezTo>
                        <a:pt x="837" y="724"/>
                        <a:pt x="837" y="724"/>
                        <a:pt x="837" y="724"/>
                      </a:cubicBezTo>
                      <a:cubicBezTo>
                        <a:pt x="839" y="724"/>
                        <a:pt x="839" y="724"/>
                        <a:pt x="839" y="724"/>
                      </a:cubicBezTo>
                      <a:cubicBezTo>
                        <a:pt x="1676" y="724"/>
                        <a:pt x="1676" y="724"/>
                        <a:pt x="1676" y="724"/>
                      </a:cubicBezTo>
                      <a:cubicBezTo>
                        <a:pt x="1676" y="724"/>
                        <a:pt x="1676" y="386"/>
                        <a:pt x="1676" y="325"/>
                      </a:cubicBezTo>
                      <a:cubicBezTo>
                        <a:pt x="1676" y="265"/>
                        <a:pt x="1606" y="201"/>
                        <a:pt x="1364" y="1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  <p:sp>
              <p:nvSpPr>
                <p:cNvPr id="136" name="Freeform 33">
                  <a:extLst>
                    <a:ext uri="{FF2B5EF4-FFF2-40B4-BE49-F238E27FC236}">
                      <a16:creationId xmlns:a16="http://schemas.microsoft.com/office/drawing/2014/main" id="{3C4ABABC-E36C-4627-A344-9B78F59C6C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99638" y="-346075"/>
                  <a:ext cx="1754187" cy="2854325"/>
                </a:xfrm>
                <a:custGeom>
                  <a:avLst/>
                  <a:gdLst>
                    <a:gd name="T0" fmla="*/ 0 w 814"/>
                    <a:gd name="T1" fmla="*/ 585 h 1329"/>
                    <a:gd name="T2" fmla="*/ 91 w 814"/>
                    <a:gd name="T3" fmla="*/ 750 h 1329"/>
                    <a:gd name="T4" fmla="*/ 190 w 814"/>
                    <a:gd name="T5" fmla="*/ 946 h 1329"/>
                    <a:gd name="T6" fmla="*/ 197 w 814"/>
                    <a:gd name="T7" fmla="*/ 1026 h 1329"/>
                    <a:gd name="T8" fmla="*/ 171 w 814"/>
                    <a:gd name="T9" fmla="*/ 1145 h 1329"/>
                    <a:gd name="T10" fmla="*/ 168 w 814"/>
                    <a:gd name="T11" fmla="*/ 1190 h 1329"/>
                    <a:gd name="T12" fmla="*/ 407 w 814"/>
                    <a:gd name="T13" fmla="*/ 1329 h 1329"/>
                    <a:gd name="T14" fmla="*/ 646 w 814"/>
                    <a:gd name="T15" fmla="*/ 1190 h 1329"/>
                    <a:gd name="T16" fmla="*/ 643 w 814"/>
                    <a:gd name="T17" fmla="*/ 1145 h 1329"/>
                    <a:gd name="T18" fmla="*/ 617 w 814"/>
                    <a:gd name="T19" fmla="*/ 1026 h 1329"/>
                    <a:gd name="T20" fmla="*/ 624 w 814"/>
                    <a:gd name="T21" fmla="*/ 946 h 1329"/>
                    <a:gd name="T22" fmla="*/ 723 w 814"/>
                    <a:gd name="T23" fmla="*/ 750 h 1329"/>
                    <a:gd name="T24" fmla="*/ 814 w 814"/>
                    <a:gd name="T25" fmla="*/ 585 h 1329"/>
                    <a:gd name="T26" fmla="*/ 779 w 814"/>
                    <a:gd name="T27" fmla="*/ 504 h 1329"/>
                    <a:gd name="T28" fmla="*/ 804 w 814"/>
                    <a:gd name="T29" fmla="*/ 333 h 1329"/>
                    <a:gd name="T30" fmla="*/ 414 w 814"/>
                    <a:gd name="T31" fmla="*/ 0 h 1329"/>
                    <a:gd name="T32" fmla="*/ 407 w 814"/>
                    <a:gd name="T33" fmla="*/ 0 h 1329"/>
                    <a:gd name="T34" fmla="*/ 400 w 814"/>
                    <a:gd name="T35" fmla="*/ 0 h 1329"/>
                    <a:gd name="T36" fmla="*/ 10 w 814"/>
                    <a:gd name="T37" fmla="*/ 333 h 1329"/>
                    <a:gd name="T38" fmla="*/ 35 w 814"/>
                    <a:gd name="T39" fmla="*/ 504 h 1329"/>
                    <a:gd name="T40" fmla="*/ 0 w 814"/>
                    <a:gd name="T41" fmla="*/ 585 h 13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814" h="1329">
                      <a:moveTo>
                        <a:pt x="0" y="585"/>
                      </a:moveTo>
                      <a:cubicBezTo>
                        <a:pt x="12" y="749"/>
                        <a:pt x="77" y="679"/>
                        <a:pt x="91" y="750"/>
                      </a:cubicBezTo>
                      <a:cubicBezTo>
                        <a:pt x="117" y="892"/>
                        <a:pt x="171" y="897"/>
                        <a:pt x="190" y="946"/>
                      </a:cubicBezTo>
                      <a:cubicBezTo>
                        <a:pt x="194" y="957"/>
                        <a:pt x="197" y="1009"/>
                        <a:pt x="197" y="1026"/>
                      </a:cubicBezTo>
                      <a:cubicBezTo>
                        <a:pt x="197" y="1084"/>
                        <a:pt x="194" y="1115"/>
                        <a:pt x="171" y="1145"/>
                      </a:cubicBezTo>
                      <a:cubicBezTo>
                        <a:pt x="166" y="1151"/>
                        <a:pt x="157" y="1173"/>
                        <a:pt x="168" y="1190"/>
                      </a:cubicBezTo>
                      <a:cubicBezTo>
                        <a:pt x="218" y="1265"/>
                        <a:pt x="316" y="1328"/>
                        <a:pt x="407" y="1329"/>
                      </a:cubicBezTo>
                      <a:cubicBezTo>
                        <a:pt x="498" y="1328"/>
                        <a:pt x="596" y="1265"/>
                        <a:pt x="646" y="1190"/>
                      </a:cubicBezTo>
                      <a:cubicBezTo>
                        <a:pt x="657" y="1173"/>
                        <a:pt x="648" y="1151"/>
                        <a:pt x="643" y="1145"/>
                      </a:cubicBezTo>
                      <a:cubicBezTo>
                        <a:pt x="620" y="1115"/>
                        <a:pt x="617" y="1084"/>
                        <a:pt x="617" y="1026"/>
                      </a:cubicBezTo>
                      <a:cubicBezTo>
                        <a:pt x="617" y="1009"/>
                        <a:pt x="620" y="957"/>
                        <a:pt x="624" y="946"/>
                      </a:cubicBezTo>
                      <a:cubicBezTo>
                        <a:pt x="643" y="897"/>
                        <a:pt x="697" y="892"/>
                        <a:pt x="723" y="750"/>
                      </a:cubicBezTo>
                      <a:cubicBezTo>
                        <a:pt x="737" y="679"/>
                        <a:pt x="802" y="749"/>
                        <a:pt x="814" y="585"/>
                      </a:cubicBezTo>
                      <a:cubicBezTo>
                        <a:pt x="814" y="520"/>
                        <a:pt x="779" y="504"/>
                        <a:pt x="779" y="504"/>
                      </a:cubicBezTo>
                      <a:cubicBezTo>
                        <a:pt x="779" y="504"/>
                        <a:pt x="797" y="407"/>
                        <a:pt x="804" y="333"/>
                      </a:cubicBezTo>
                      <a:cubicBezTo>
                        <a:pt x="813" y="240"/>
                        <a:pt x="750" y="0"/>
                        <a:pt x="414" y="0"/>
                      </a:cubicBezTo>
                      <a:cubicBezTo>
                        <a:pt x="413" y="0"/>
                        <a:pt x="409" y="0"/>
                        <a:pt x="407" y="0"/>
                      </a:cubicBezTo>
                      <a:cubicBezTo>
                        <a:pt x="405" y="0"/>
                        <a:pt x="401" y="0"/>
                        <a:pt x="400" y="0"/>
                      </a:cubicBezTo>
                      <a:cubicBezTo>
                        <a:pt x="64" y="0"/>
                        <a:pt x="1" y="240"/>
                        <a:pt x="10" y="333"/>
                      </a:cubicBezTo>
                      <a:cubicBezTo>
                        <a:pt x="17" y="407"/>
                        <a:pt x="35" y="504"/>
                        <a:pt x="35" y="504"/>
                      </a:cubicBezTo>
                      <a:cubicBezTo>
                        <a:pt x="35" y="504"/>
                        <a:pt x="0" y="520"/>
                        <a:pt x="0" y="5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IN"/>
                </a:p>
              </p:txBody>
            </p:sp>
          </p:grpSp>
        </p:grp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987D20A3-407D-4803-AD01-0AE55EA04EF7}"/>
              </a:ext>
            </a:extLst>
          </p:cNvPr>
          <p:cNvGrpSpPr/>
          <p:nvPr/>
        </p:nvGrpSpPr>
        <p:grpSpPr>
          <a:xfrm>
            <a:off x="6812889" y="4015782"/>
            <a:ext cx="1059521" cy="1421055"/>
            <a:chOff x="6306672" y="4015781"/>
            <a:chExt cx="1059245" cy="1421055"/>
          </a:xfrm>
        </p:grpSpPr>
        <p:sp>
          <p:nvSpPr>
            <p:cNvPr id="113" name="Freeform 13">
              <a:extLst>
                <a:ext uri="{FF2B5EF4-FFF2-40B4-BE49-F238E27FC236}">
                  <a16:creationId xmlns:a16="http://schemas.microsoft.com/office/drawing/2014/main" id="{2A9EEAB3-B386-4701-BA1C-EF5FB0A138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06672" y="4015781"/>
              <a:ext cx="1059245" cy="1421055"/>
            </a:xfrm>
            <a:custGeom>
              <a:avLst/>
              <a:gdLst>
                <a:gd name="T0" fmla="*/ 1348 w 1640"/>
                <a:gd name="T1" fmla="*/ 291 h 2207"/>
                <a:gd name="T2" fmla="*/ 1348 w 1640"/>
                <a:gd name="T3" fmla="*/ 291 h 2207"/>
                <a:gd name="T4" fmla="*/ 293 w 1640"/>
                <a:gd name="T5" fmla="*/ 291 h 2207"/>
                <a:gd name="T6" fmla="*/ 293 w 1640"/>
                <a:gd name="T7" fmla="*/ 291 h 2207"/>
                <a:gd name="T8" fmla="*/ 223 w 1640"/>
                <a:gd name="T9" fmla="*/ 1345 h 2207"/>
                <a:gd name="T10" fmla="*/ 820 w 1640"/>
                <a:gd name="T11" fmla="*/ 2207 h 2207"/>
                <a:gd name="T12" fmla="*/ 1417 w 1640"/>
                <a:gd name="T13" fmla="*/ 1345 h 2207"/>
                <a:gd name="T14" fmla="*/ 1348 w 1640"/>
                <a:gd name="T15" fmla="*/ 291 h 2207"/>
                <a:gd name="T16" fmla="*/ 828 w 1640"/>
                <a:gd name="T17" fmla="*/ 1058 h 2207"/>
                <a:gd name="T18" fmla="*/ 581 w 1640"/>
                <a:gd name="T19" fmla="*/ 811 h 2207"/>
                <a:gd name="T20" fmla="*/ 828 w 1640"/>
                <a:gd name="T21" fmla="*/ 565 h 2207"/>
                <a:gd name="T22" fmla="*/ 1074 w 1640"/>
                <a:gd name="T23" fmla="*/ 811 h 2207"/>
                <a:gd name="T24" fmla="*/ 828 w 1640"/>
                <a:gd name="T25" fmla="*/ 1058 h 2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40" h="2207">
                  <a:moveTo>
                    <a:pt x="1348" y="291"/>
                  </a:moveTo>
                  <a:cubicBezTo>
                    <a:pt x="1348" y="291"/>
                    <a:pt x="1348" y="291"/>
                    <a:pt x="1348" y="291"/>
                  </a:cubicBezTo>
                  <a:cubicBezTo>
                    <a:pt x="1057" y="0"/>
                    <a:pt x="584" y="0"/>
                    <a:pt x="293" y="291"/>
                  </a:cubicBezTo>
                  <a:cubicBezTo>
                    <a:pt x="293" y="291"/>
                    <a:pt x="293" y="291"/>
                    <a:pt x="293" y="291"/>
                  </a:cubicBezTo>
                  <a:cubicBezTo>
                    <a:pt x="30" y="554"/>
                    <a:pt x="0" y="1048"/>
                    <a:pt x="223" y="1345"/>
                  </a:cubicBezTo>
                  <a:cubicBezTo>
                    <a:pt x="820" y="2207"/>
                    <a:pt x="820" y="2207"/>
                    <a:pt x="820" y="2207"/>
                  </a:cubicBezTo>
                  <a:cubicBezTo>
                    <a:pt x="1417" y="1345"/>
                    <a:pt x="1417" y="1345"/>
                    <a:pt x="1417" y="1345"/>
                  </a:cubicBezTo>
                  <a:cubicBezTo>
                    <a:pt x="1640" y="1048"/>
                    <a:pt x="1611" y="554"/>
                    <a:pt x="1348" y="291"/>
                  </a:cubicBezTo>
                  <a:close/>
                  <a:moveTo>
                    <a:pt x="828" y="1058"/>
                  </a:moveTo>
                  <a:cubicBezTo>
                    <a:pt x="691" y="1058"/>
                    <a:pt x="581" y="947"/>
                    <a:pt x="581" y="811"/>
                  </a:cubicBezTo>
                  <a:cubicBezTo>
                    <a:pt x="581" y="675"/>
                    <a:pt x="691" y="565"/>
                    <a:pt x="828" y="565"/>
                  </a:cubicBezTo>
                  <a:cubicBezTo>
                    <a:pt x="964" y="565"/>
                    <a:pt x="1074" y="675"/>
                    <a:pt x="1074" y="811"/>
                  </a:cubicBezTo>
                  <a:cubicBezTo>
                    <a:pt x="1074" y="947"/>
                    <a:pt x="964" y="1058"/>
                    <a:pt x="828" y="105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4" name="Freeform 14">
              <a:extLst>
                <a:ext uri="{FF2B5EF4-FFF2-40B4-BE49-F238E27FC236}">
                  <a16:creationId xmlns:a16="http://schemas.microsoft.com/office/drawing/2014/main" id="{A5097C2A-345C-43EB-97A2-1A78DBF79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2811" y="4219269"/>
              <a:ext cx="676488" cy="674109"/>
            </a:xfrm>
            <a:custGeom>
              <a:avLst/>
              <a:gdLst>
                <a:gd name="T0" fmla="*/ 524 w 1047"/>
                <a:gd name="T1" fmla="*/ 1047 h 1047"/>
                <a:gd name="T2" fmla="*/ 0 w 1047"/>
                <a:gd name="T3" fmla="*/ 523 h 1047"/>
                <a:gd name="T4" fmla="*/ 524 w 1047"/>
                <a:gd name="T5" fmla="*/ 0 h 1047"/>
                <a:gd name="T6" fmla="*/ 1047 w 1047"/>
                <a:gd name="T7" fmla="*/ 523 h 1047"/>
                <a:gd name="T8" fmla="*/ 524 w 1047"/>
                <a:gd name="T9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47">
                  <a:moveTo>
                    <a:pt x="524" y="1047"/>
                  </a:moveTo>
                  <a:cubicBezTo>
                    <a:pt x="235" y="1047"/>
                    <a:pt x="0" y="812"/>
                    <a:pt x="0" y="523"/>
                  </a:cubicBezTo>
                  <a:cubicBezTo>
                    <a:pt x="0" y="234"/>
                    <a:pt x="235" y="0"/>
                    <a:pt x="524" y="0"/>
                  </a:cubicBezTo>
                  <a:cubicBezTo>
                    <a:pt x="813" y="0"/>
                    <a:pt x="1047" y="234"/>
                    <a:pt x="1047" y="523"/>
                  </a:cubicBezTo>
                  <a:cubicBezTo>
                    <a:pt x="1047" y="812"/>
                    <a:pt x="812" y="1047"/>
                    <a:pt x="524" y="10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4380000" algn="t" rotWithShape="0">
                <a:prstClr val="black">
                  <a:alpha val="26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4C785626-9432-4402-BDAC-75D8B899608A}"/>
                </a:ext>
              </a:extLst>
            </p:cNvPr>
            <p:cNvGrpSpPr/>
            <p:nvPr/>
          </p:nvGrpSpPr>
          <p:grpSpPr>
            <a:xfrm>
              <a:off x="6648173" y="4392726"/>
              <a:ext cx="376242" cy="363428"/>
              <a:chOff x="-4987926" y="1377950"/>
              <a:chExt cx="5127626" cy="4953001"/>
            </a:xfrm>
            <a:solidFill>
              <a:schemeClr val="accent5"/>
            </a:solidFill>
          </p:grpSpPr>
          <p:sp>
            <p:nvSpPr>
              <p:cNvPr id="144" name="Oval 37">
                <a:extLst>
                  <a:ext uri="{FF2B5EF4-FFF2-40B4-BE49-F238E27FC236}">
                    <a16:creationId xmlns:a16="http://schemas.microsoft.com/office/drawing/2014/main" id="{AB4B444E-8E00-4F78-B3D7-78B51AA8D0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952625" y="4224338"/>
                <a:ext cx="298450" cy="3000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45" name="Freeform 38">
                <a:extLst>
                  <a:ext uri="{FF2B5EF4-FFF2-40B4-BE49-F238E27FC236}">
                    <a16:creationId xmlns:a16="http://schemas.microsoft.com/office/drawing/2014/main" id="{6E6A72CC-99D9-4040-B1C9-3243AA5E1C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2754313" y="3424238"/>
                <a:ext cx="1901825" cy="1898650"/>
              </a:xfrm>
              <a:custGeom>
                <a:avLst/>
                <a:gdLst>
                  <a:gd name="T0" fmla="*/ 441 w 883"/>
                  <a:gd name="T1" fmla="*/ 0 h 884"/>
                  <a:gd name="T2" fmla="*/ 0 w 883"/>
                  <a:gd name="T3" fmla="*/ 442 h 884"/>
                  <a:gd name="T4" fmla="*/ 441 w 883"/>
                  <a:gd name="T5" fmla="*/ 884 h 884"/>
                  <a:gd name="T6" fmla="*/ 883 w 883"/>
                  <a:gd name="T7" fmla="*/ 442 h 884"/>
                  <a:gd name="T8" fmla="*/ 441 w 883"/>
                  <a:gd name="T9" fmla="*/ 0 h 884"/>
                  <a:gd name="T10" fmla="*/ 441 w 883"/>
                  <a:gd name="T11" fmla="*/ 651 h 884"/>
                  <a:gd name="T12" fmla="*/ 232 w 883"/>
                  <a:gd name="T13" fmla="*/ 442 h 884"/>
                  <a:gd name="T14" fmla="*/ 441 w 883"/>
                  <a:gd name="T15" fmla="*/ 233 h 884"/>
                  <a:gd name="T16" fmla="*/ 651 w 883"/>
                  <a:gd name="T17" fmla="*/ 442 h 884"/>
                  <a:gd name="T18" fmla="*/ 441 w 883"/>
                  <a:gd name="T19" fmla="*/ 651 h 8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83" h="884">
                    <a:moveTo>
                      <a:pt x="441" y="0"/>
                    </a:moveTo>
                    <a:cubicBezTo>
                      <a:pt x="198" y="0"/>
                      <a:pt x="0" y="199"/>
                      <a:pt x="0" y="442"/>
                    </a:cubicBezTo>
                    <a:cubicBezTo>
                      <a:pt x="0" y="686"/>
                      <a:pt x="198" y="884"/>
                      <a:pt x="441" y="884"/>
                    </a:cubicBezTo>
                    <a:cubicBezTo>
                      <a:pt x="685" y="884"/>
                      <a:pt x="883" y="686"/>
                      <a:pt x="883" y="442"/>
                    </a:cubicBezTo>
                    <a:cubicBezTo>
                      <a:pt x="883" y="199"/>
                      <a:pt x="685" y="0"/>
                      <a:pt x="441" y="0"/>
                    </a:cubicBezTo>
                    <a:close/>
                    <a:moveTo>
                      <a:pt x="441" y="651"/>
                    </a:moveTo>
                    <a:cubicBezTo>
                      <a:pt x="326" y="651"/>
                      <a:pt x="232" y="558"/>
                      <a:pt x="232" y="442"/>
                    </a:cubicBezTo>
                    <a:cubicBezTo>
                      <a:pt x="232" y="327"/>
                      <a:pt x="326" y="233"/>
                      <a:pt x="441" y="233"/>
                    </a:cubicBezTo>
                    <a:cubicBezTo>
                      <a:pt x="557" y="233"/>
                      <a:pt x="651" y="327"/>
                      <a:pt x="651" y="442"/>
                    </a:cubicBezTo>
                    <a:cubicBezTo>
                      <a:pt x="651" y="558"/>
                      <a:pt x="557" y="651"/>
                      <a:pt x="441" y="6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46" name="Freeform 39">
                <a:extLst>
                  <a:ext uri="{FF2B5EF4-FFF2-40B4-BE49-F238E27FC236}">
                    <a16:creationId xmlns:a16="http://schemas.microsoft.com/office/drawing/2014/main" id="{BB9D7087-4817-425D-8AD7-57665AE977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3563938" y="4967288"/>
                <a:ext cx="1454150" cy="1363663"/>
              </a:xfrm>
              <a:custGeom>
                <a:avLst/>
                <a:gdLst>
                  <a:gd name="T0" fmla="*/ 306 w 675"/>
                  <a:gd name="T1" fmla="*/ 0 h 635"/>
                  <a:gd name="T2" fmla="*/ 0 w 675"/>
                  <a:gd name="T3" fmla="*/ 306 h 635"/>
                  <a:gd name="T4" fmla="*/ 211 w 675"/>
                  <a:gd name="T5" fmla="*/ 424 h 635"/>
                  <a:gd name="T6" fmla="*/ 328 w 675"/>
                  <a:gd name="T7" fmla="*/ 635 h 635"/>
                  <a:gd name="T8" fmla="*/ 675 w 675"/>
                  <a:gd name="T9" fmla="*/ 288 h 635"/>
                  <a:gd name="T10" fmla="*/ 306 w 675"/>
                  <a:gd name="T11" fmla="*/ 0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5" h="635">
                    <a:moveTo>
                      <a:pt x="306" y="0"/>
                    </a:moveTo>
                    <a:cubicBezTo>
                      <a:pt x="0" y="306"/>
                      <a:pt x="0" y="306"/>
                      <a:pt x="0" y="306"/>
                    </a:cubicBezTo>
                    <a:cubicBezTo>
                      <a:pt x="211" y="424"/>
                      <a:pt x="211" y="424"/>
                      <a:pt x="211" y="424"/>
                    </a:cubicBezTo>
                    <a:cubicBezTo>
                      <a:pt x="328" y="635"/>
                      <a:pt x="328" y="635"/>
                      <a:pt x="328" y="635"/>
                    </a:cubicBezTo>
                    <a:cubicBezTo>
                      <a:pt x="675" y="288"/>
                      <a:pt x="675" y="288"/>
                      <a:pt x="675" y="288"/>
                    </a:cubicBezTo>
                    <a:cubicBezTo>
                      <a:pt x="516" y="248"/>
                      <a:pt x="382" y="141"/>
                      <a:pt x="30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47" name="Freeform 40">
                <a:extLst>
                  <a:ext uri="{FF2B5EF4-FFF2-40B4-BE49-F238E27FC236}">
                    <a16:creationId xmlns:a16="http://schemas.microsoft.com/office/drawing/2014/main" id="{9C451C8E-7BEE-43F1-9D41-225C29521E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498600" y="4967288"/>
                <a:ext cx="1454150" cy="1363663"/>
              </a:xfrm>
              <a:custGeom>
                <a:avLst/>
                <a:gdLst>
                  <a:gd name="T0" fmla="*/ 370 w 676"/>
                  <a:gd name="T1" fmla="*/ 0 h 635"/>
                  <a:gd name="T2" fmla="*/ 0 w 676"/>
                  <a:gd name="T3" fmla="*/ 288 h 635"/>
                  <a:gd name="T4" fmla="*/ 347 w 676"/>
                  <a:gd name="T5" fmla="*/ 635 h 635"/>
                  <a:gd name="T6" fmla="*/ 465 w 676"/>
                  <a:gd name="T7" fmla="*/ 424 h 635"/>
                  <a:gd name="T8" fmla="*/ 676 w 676"/>
                  <a:gd name="T9" fmla="*/ 306 h 635"/>
                  <a:gd name="T10" fmla="*/ 370 w 676"/>
                  <a:gd name="T11" fmla="*/ 0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6" h="635">
                    <a:moveTo>
                      <a:pt x="370" y="0"/>
                    </a:moveTo>
                    <a:cubicBezTo>
                      <a:pt x="293" y="141"/>
                      <a:pt x="160" y="248"/>
                      <a:pt x="0" y="288"/>
                    </a:cubicBezTo>
                    <a:cubicBezTo>
                      <a:pt x="347" y="635"/>
                      <a:pt x="347" y="635"/>
                      <a:pt x="347" y="635"/>
                    </a:cubicBezTo>
                    <a:cubicBezTo>
                      <a:pt x="465" y="424"/>
                      <a:pt x="465" y="424"/>
                      <a:pt x="465" y="424"/>
                    </a:cubicBezTo>
                    <a:cubicBezTo>
                      <a:pt x="676" y="306"/>
                      <a:pt x="676" y="306"/>
                      <a:pt x="676" y="306"/>
                    </a:cubicBezTo>
                    <a:lnTo>
                      <a:pt x="37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48" name="Freeform 41">
                <a:extLst>
                  <a:ext uri="{FF2B5EF4-FFF2-40B4-BE49-F238E27FC236}">
                    <a16:creationId xmlns:a16="http://schemas.microsoft.com/office/drawing/2014/main" id="{D576FC0F-B173-487C-8917-4A59FEE4FC7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4025900" y="2327275"/>
                <a:ext cx="3201988" cy="1897063"/>
              </a:xfrm>
              <a:custGeom>
                <a:avLst/>
                <a:gdLst>
                  <a:gd name="T0" fmla="*/ 1312 w 1488"/>
                  <a:gd name="T1" fmla="*/ 0 h 883"/>
                  <a:gd name="T2" fmla="*/ 176 w 1488"/>
                  <a:gd name="T3" fmla="*/ 0 h 883"/>
                  <a:gd name="T4" fmla="*/ 0 w 1488"/>
                  <a:gd name="T5" fmla="*/ 176 h 883"/>
                  <a:gd name="T6" fmla="*/ 0 w 1488"/>
                  <a:gd name="T7" fmla="*/ 707 h 883"/>
                  <a:gd name="T8" fmla="*/ 176 w 1488"/>
                  <a:gd name="T9" fmla="*/ 883 h 883"/>
                  <a:gd name="T10" fmla="*/ 455 w 1488"/>
                  <a:gd name="T11" fmla="*/ 883 h 883"/>
                  <a:gd name="T12" fmla="*/ 568 w 1488"/>
                  <a:gd name="T13" fmla="*/ 604 h 883"/>
                  <a:gd name="T14" fmla="*/ 149 w 1488"/>
                  <a:gd name="T15" fmla="*/ 604 h 883"/>
                  <a:gd name="T16" fmla="*/ 149 w 1488"/>
                  <a:gd name="T17" fmla="*/ 465 h 883"/>
                  <a:gd name="T18" fmla="*/ 646 w 1488"/>
                  <a:gd name="T19" fmla="*/ 465 h 883"/>
                  <a:gd name="T20" fmla="*/ 646 w 1488"/>
                  <a:gd name="T21" fmla="*/ 519 h 883"/>
                  <a:gd name="T22" fmla="*/ 1032 w 1488"/>
                  <a:gd name="T23" fmla="*/ 372 h 883"/>
                  <a:gd name="T24" fmla="*/ 1488 w 1488"/>
                  <a:gd name="T25" fmla="*/ 593 h 883"/>
                  <a:gd name="T26" fmla="*/ 1488 w 1488"/>
                  <a:gd name="T27" fmla="*/ 176 h 883"/>
                  <a:gd name="T28" fmla="*/ 1312 w 1488"/>
                  <a:gd name="T29" fmla="*/ 0 h 883"/>
                  <a:gd name="T30" fmla="*/ 928 w 1488"/>
                  <a:gd name="T31" fmla="*/ 350 h 883"/>
                  <a:gd name="T32" fmla="*/ 560 w 1488"/>
                  <a:gd name="T33" fmla="*/ 350 h 883"/>
                  <a:gd name="T34" fmla="*/ 463 w 1488"/>
                  <a:gd name="T35" fmla="*/ 250 h 883"/>
                  <a:gd name="T36" fmla="*/ 1025 w 1488"/>
                  <a:gd name="T37" fmla="*/ 250 h 883"/>
                  <a:gd name="T38" fmla="*/ 928 w 1488"/>
                  <a:gd name="T39" fmla="*/ 350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88" h="883">
                    <a:moveTo>
                      <a:pt x="1312" y="0"/>
                    </a:moveTo>
                    <a:cubicBezTo>
                      <a:pt x="176" y="0"/>
                      <a:pt x="176" y="0"/>
                      <a:pt x="176" y="0"/>
                    </a:cubicBezTo>
                    <a:cubicBezTo>
                      <a:pt x="152" y="85"/>
                      <a:pt x="85" y="152"/>
                      <a:pt x="0" y="176"/>
                    </a:cubicBezTo>
                    <a:cubicBezTo>
                      <a:pt x="0" y="707"/>
                      <a:pt x="0" y="707"/>
                      <a:pt x="0" y="707"/>
                    </a:cubicBezTo>
                    <a:cubicBezTo>
                      <a:pt x="85" y="731"/>
                      <a:pt x="152" y="798"/>
                      <a:pt x="176" y="883"/>
                    </a:cubicBezTo>
                    <a:cubicBezTo>
                      <a:pt x="455" y="883"/>
                      <a:pt x="455" y="883"/>
                      <a:pt x="455" y="883"/>
                    </a:cubicBezTo>
                    <a:cubicBezTo>
                      <a:pt x="468" y="780"/>
                      <a:pt x="508" y="684"/>
                      <a:pt x="568" y="604"/>
                    </a:cubicBezTo>
                    <a:cubicBezTo>
                      <a:pt x="149" y="604"/>
                      <a:pt x="149" y="604"/>
                      <a:pt x="149" y="604"/>
                    </a:cubicBezTo>
                    <a:cubicBezTo>
                      <a:pt x="149" y="465"/>
                      <a:pt x="149" y="465"/>
                      <a:pt x="149" y="465"/>
                    </a:cubicBezTo>
                    <a:cubicBezTo>
                      <a:pt x="646" y="465"/>
                      <a:pt x="646" y="465"/>
                      <a:pt x="646" y="465"/>
                    </a:cubicBezTo>
                    <a:cubicBezTo>
                      <a:pt x="646" y="519"/>
                      <a:pt x="646" y="519"/>
                      <a:pt x="646" y="519"/>
                    </a:cubicBezTo>
                    <a:cubicBezTo>
                      <a:pt x="749" y="428"/>
                      <a:pt x="884" y="372"/>
                      <a:pt x="1032" y="372"/>
                    </a:cubicBezTo>
                    <a:cubicBezTo>
                      <a:pt x="1217" y="372"/>
                      <a:pt x="1382" y="458"/>
                      <a:pt x="1488" y="593"/>
                    </a:cubicBezTo>
                    <a:cubicBezTo>
                      <a:pt x="1488" y="176"/>
                      <a:pt x="1488" y="176"/>
                      <a:pt x="1488" y="176"/>
                    </a:cubicBezTo>
                    <a:cubicBezTo>
                      <a:pt x="1403" y="152"/>
                      <a:pt x="1336" y="85"/>
                      <a:pt x="1312" y="0"/>
                    </a:cubicBezTo>
                    <a:close/>
                    <a:moveTo>
                      <a:pt x="928" y="350"/>
                    </a:moveTo>
                    <a:cubicBezTo>
                      <a:pt x="827" y="252"/>
                      <a:pt x="661" y="252"/>
                      <a:pt x="560" y="350"/>
                    </a:cubicBezTo>
                    <a:cubicBezTo>
                      <a:pt x="463" y="250"/>
                      <a:pt x="463" y="250"/>
                      <a:pt x="463" y="250"/>
                    </a:cubicBezTo>
                    <a:cubicBezTo>
                      <a:pt x="618" y="100"/>
                      <a:pt x="870" y="100"/>
                      <a:pt x="1025" y="250"/>
                    </a:cubicBezTo>
                    <a:lnTo>
                      <a:pt x="928" y="3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  <p:sp>
            <p:nvSpPr>
              <p:cNvPr id="149" name="Freeform 42">
                <a:extLst>
                  <a:ext uri="{FF2B5EF4-FFF2-40B4-BE49-F238E27FC236}">
                    <a16:creationId xmlns:a16="http://schemas.microsoft.com/office/drawing/2014/main" id="{A7097221-14BD-48D5-A494-7AB872FB2A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4987926" y="1377950"/>
                <a:ext cx="5127626" cy="3794125"/>
              </a:xfrm>
              <a:custGeom>
                <a:avLst/>
                <a:gdLst>
                  <a:gd name="T0" fmla="*/ 0 w 2382"/>
                  <a:gd name="T1" fmla="*/ 0 h 1767"/>
                  <a:gd name="T2" fmla="*/ 0 w 2382"/>
                  <a:gd name="T3" fmla="*/ 0 h 1767"/>
                  <a:gd name="T4" fmla="*/ 0 w 2382"/>
                  <a:gd name="T5" fmla="*/ 1767 h 1767"/>
                  <a:gd name="T6" fmla="*/ 674 w 2382"/>
                  <a:gd name="T7" fmla="*/ 1767 h 1767"/>
                  <a:gd name="T8" fmla="*/ 913 w 2382"/>
                  <a:gd name="T9" fmla="*/ 1528 h 1767"/>
                  <a:gd name="T10" fmla="*/ 902 w 2382"/>
                  <a:gd name="T11" fmla="*/ 1465 h 1767"/>
                  <a:gd name="T12" fmla="*/ 493 w 2382"/>
                  <a:gd name="T13" fmla="*/ 1465 h 1767"/>
                  <a:gd name="T14" fmla="*/ 493 w 2382"/>
                  <a:gd name="T15" fmla="*/ 1395 h 1767"/>
                  <a:gd name="T16" fmla="*/ 377 w 2382"/>
                  <a:gd name="T17" fmla="*/ 1279 h 1767"/>
                  <a:gd name="T18" fmla="*/ 307 w 2382"/>
                  <a:gd name="T19" fmla="*/ 1279 h 1767"/>
                  <a:gd name="T20" fmla="*/ 307 w 2382"/>
                  <a:gd name="T21" fmla="*/ 488 h 1767"/>
                  <a:gd name="T22" fmla="*/ 377 w 2382"/>
                  <a:gd name="T23" fmla="*/ 488 h 1767"/>
                  <a:gd name="T24" fmla="*/ 493 w 2382"/>
                  <a:gd name="T25" fmla="*/ 372 h 1767"/>
                  <a:gd name="T26" fmla="*/ 493 w 2382"/>
                  <a:gd name="T27" fmla="*/ 302 h 1767"/>
                  <a:gd name="T28" fmla="*/ 1889 w 2382"/>
                  <a:gd name="T29" fmla="*/ 302 h 1767"/>
                  <a:gd name="T30" fmla="*/ 1889 w 2382"/>
                  <a:gd name="T31" fmla="*/ 372 h 1767"/>
                  <a:gd name="T32" fmla="*/ 2005 w 2382"/>
                  <a:gd name="T33" fmla="*/ 488 h 1767"/>
                  <a:gd name="T34" fmla="*/ 2075 w 2382"/>
                  <a:gd name="T35" fmla="*/ 488 h 1767"/>
                  <a:gd name="T36" fmla="*/ 2075 w 2382"/>
                  <a:gd name="T37" fmla="*/ 1279 h 1767"/>
                  <a:gd name="T38" fmla="*/ 2049 w 2382"/>
                  <a:gd name="T39" fmla="*/ 1279 h 1767"/>
                  <a:gd name="T40" fmla="*/ 2061 w 2382"/>
                  <a:gd name="T41" fmla="*/ 1395 h 1767"/>
                  <a:gd name="T42" fmla="*/ 2045 w 2382"/>
                  <a:gd name="T43" fmla="*/ 1528 h 1767"/>
                  <a:gd name="T44" fmla="*/ 2090 w 2382"/>
                  <a:gd name="T45" fmla="*/ 1572 h 1767"/>
                  <a:gd name="T46" fmla="*/ 2285 w 2382"/>
                  <a:gd name="T47" fmla="*/ 1767 h 1767"/>
                  <a:gd name="T48" fmla="*/ 2382 w 2382"/>
                  <a:gd name="T49" fmla="*/ 1767 h 1767"/>
                  <a:gd name="T50" fmla="*/ 2382 w 2382"/>
                  <a:gd name="T51" fmla="*/ 0 h 1767"/>
                  <a:gd name="T52" fmla="*/ 0 w 2382"/>
                  <a:gd name="T53" fmla="*/ 0 h 1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382" h="1767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767"/>
                      <a:pt x="0" y="1767"/>
                      <a:pt x="0" y="1767"/>
                    </a:cubicBezTo>
                    <a:cubicBezTo>
                      <a:pt x="674" y="1767"/>
                      <a:pt x="674" y="1767"/>
                      <a:pt x="674" y="1767"/>
                    </a:cubicBezTo>
                    <a:cubicBezTo>
                      <a:pt x="913" y="1528"/>
                      <a:pt x="913" y="1528"/>
                      <a:pt x="913" y="1528"/>
                    </a:cubicBezTo>
                    <a:cubicBezTo>
                      <a:pt x="909" y="1507"/>
                      <a:pt x="905" y="1486"/>
                      <a:pt x="902" y="1465"/>
                    </a:cubicBezTo>
                    <a:cubicBezTo>
                      <a:pt x="493" y="1465"/>
                      <a:pt x="493" y="1465"/>
                      <a:pt x="493" y="1465"/>
                    </a:cubicBezTo>
                    <a:cubicBezTo>
                      <a:pt x="493" y="1395"/>
                      <a:pt x="493" y="1395"/>
                      <a:pt x="493" y="1395"/>
                    </a:cubicBezTo>
                    <a:cubicBezTo>
                      <a:pt x="493" y="1331"/>
                      <a:pt x="441" y="1279"/>
                      <a:pt x="377" y="1279"/>
                    </a:cubicBezTo>
                    <a:cubicBezTo>
                      <a:pt x="307" y="1279"/>
                      <a:pt x="307" y="1279"/>
                      <a:pt x="307" y="1279"/>
                    </a:cubicBezTo>
                    <a:cubicBezTo>
                      <a:pt x="307" y="488"/>
                      <a:pt x="307" y="488"/>
                      <a:pt x="307" y="488"/>
                    </a:cubicBezTo>
                    <a:cubicBezTo>
                      <a:pt x="377" y="488"/>
                      <a:pt x="377" y="488"/>
                      <a:pt x="377" y="488"/>
                    </a:cubicBezTo>
                    <a:cubicBezTo>
                      <a:pt x="441" y="488"/>
                      <a:pt x="493" y="436"/>
                      <a:pt x="493" y="372"/>
                    </a:cubicBezTo>
                    <a:cubicBezTo>
                      <a:pt x="493" y="302"/>
                      <a:pt x="493" y="302"/>
                      <a:pt x="493" y="302"/>
                    </a:cubicBezTo>
                    <a:cubicBezTo>
                      <a:pt x="1889" y="302"/>
                      <a:pt x="1889" y="302"/>
                      <a:pt x="1889" y="302"/>
                    </a:cubicBezTo>
                    <a:cubicBezTo>
                      <a:pt x="1889" y="372"/>
                      <a:pt x="1889" y="372"/>
                      <a:pt x="1889" y="372"/>
                    </a:cubicBezTo>
                    <a:cubicBezTo>
                      <a:pt x="1889" y="436"/>
                      <a:pt x="1941" y="488"/>
                      <a:pt x="2005" y="488"/>
                    </a:cubicBezTo>
                    <a:cubicBezTo>
                      <a:pt x="2075" y="488"/>
                      <a:pt x="2075" y="488"/>
                      <a:pt x="2075" y="488"/>
                    </a:cubicBezTo>
                    <a:cubicBezTo>
                      <a:pt x="2075" y="1279"/>
                      <a:pt x="2075" y="1279"/>
                      <a:pt x="2075" y="1279"/>
                    </a:cubicBezTo>
                    <a:cubicBezTo>
                      <a:pt x="2049" y="1279"/>
                      <a:pt x="2049" y="1279"/>
                      <a:pt x="2049" y="1279"/>
                    </a:cubicBezTo>
                    <a:cubicBezTo>
                      <a:pt x="2057" y="1317"/>
                      <a:pt x="2061" y="1355"/>
                      <a:pt x="2061" y="1395"/>
                    </a:cubicBezTo>
                    <a:cubicBezTo>
                      <a:pt x="2061" y="1441"/>
                      <a:pt x="2055" y="1485"/>
                      <a:pt x="2045" y="1528"/>
                    </a:cubicBezTo>
                    <a:cubicBezTo>
                      <a:pt x="2090" y="1572"/>
                      <a:pt x="2090" y="1572"/>
                      <a:pt x="2090" y="1572"/>
                    </a:cubicBezTo>
                    <a:cubicBezTo>
                      <a:pt x="2285" y="1767"/>
                      <a:pt x="2285" y="1767"/>
                      <a:pt x="2285" y="1767"/>
                    </a:cubicBezTo>
                    <a:cubicBezTo>
                      <a:pt x="2382" y="1767"/>
                      <a:pt x="2382" y="1767"/>
                      <a:pt x="2382" y="1767"/>
                    </a:cubicBezTo>
                    <a:cubicBezTo>
                      <a:pt x="2382" y="0"/>
                      <a:pt x="2382" y="0"/>
                      <a:pt x="238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N"/>
              </a:p>
            </p:txBody>
          </p:sp>
        </p:grpSp>
      </p:grpSp>
      <p:sp>
        <p:nvSpPr>
          <p:cNvPr id="156" name="TextBox 155">
            <a:extLst>
              <a:ext uri="{FF2B5EF4-FFF2-40B4-BE49-F238E27FC236}">
                <a16:creationId xmlns:a16="http://schemas.microsoft.com/office/drawing/2014/main" id="{1C47F63D-E7A3-4F87-A06E-4AB80B51D38F}"/>
              </a:ext>
            </a:extLst>
          </p:cNvPr>
          <p:cNvSpPr txBox="1"/>
          <p:nvPr/>
        </p:nvSpPr>
        <p:spPr>
          <a:xfrm>
            <a:off x="6273328" y="1739132"/>
            <a:ext cx="4041301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>
              <a:lnSpc>
                <a:spcPct val="90000"/>
              </a:lnSpc>
            </a:pPr>
            <a:r>
              <a:rPr lang="ko-KR" altLang="en-US" sz="2000" b="1" kern="0" dirty="0">
                <a:solidFill>
                  <a:schemeClr val="accent2"/>
                </a:solidFill>
                <a:latin typeface="Open Sans"/>
                <a:cs typeface="Arial" panose="020B0604020202020204" pitchFamily="34" charset="0"/>
              </a:rPr>
              <a:t>비판적 사고와 논리적 사고 강조</a:t>
            </a:r>
            <a:endParaRPr lang="en-US" altLang="ko-KR" sz="2000" b="1" kern="0" dirty="0">
              <a:solidFill>
                <a:schemeClr val="accent2"/>
              </a:solidFill>
              <a:latin typeface="Open Sans"/>
              <a:cs typeface="Arial" panose="020B0604020202020204" pitchFamily="34" charset="0"/>
            </a:endParaRPr>
          </a:p>
          <a:p>
            <a:pPr algn="r">
              <a:lnSpc>
                <a:spcPct val="90000"/>
              </a:lnSpc>
            </a:pPr>
            <a:r>
              <a:rPr lang="ko-KR" altLang="en-US" sz="2000" b="1" kern="0" dirty="0">
                <a:solidFill>
                  <a:schemeClr val="accent1"/>
                </a:solidFill>
                <a:latin typeface="Open Sans"/>
                <a:cs typeface="Arial" panose="020B0604020202020204" pitchFamily="34" charset="0"/>
              </a:rPr>
              <a:t>밥맛 없고 잘난체하는 사람이 됨</a:t>
            </a:r>
            <a:endParaRPr lang="en-US" altLang="ko-KR" sz="2000" b="1" kern="0" dirty="0">
              <a:solidFill>
                <a:schemeClr val="accent1"/>
              </a:solidFill>
              <a:latin typeface="Open Sans"/>
              <a:cs typeface="Arial" panose="020B0604020202020204" pitchFamily="34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A735473E-621C-47F5-9ACE-0B5563443C74}"/>
              </a:ext>
            </a:extLst>
          </p:cNvPr>
          <p:cNvSpPr txBox="1"/>
          <p:nvPr/>
        </p:nvSpPr>
        <p:spPr>
          <a:xfrm>
            <a:off x="1233962" y="2988347"/>
            <a:ext cx="3244621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>
              <a:lnSpc>
                <a:spcPct val="90000"/>
              </a:lnSpc>
            </a:pPr>
            <a:r>
              <a:rPr lang="ko-KR" altLang="en-US" sz="2000" b="1" kern="0" dirty="0">
                <a:latin typeface="Open Sans"/>
                <a:cs typeface="Arial" panose="020B0604020202020204" pitchFamily="34" charset="0"/>
              </a:rPr>
              <a:t>상대방을 설득하기 보다는 공격하여 적을 많이 </a:t>
            </a:r>
            <a:r>
              <a:rPr lang="ko-KR" altLang="en-US" sz="2000" b="1" kern="0" dirty="0" err="1">
                <a:latin typeface="Open Sans"/>
                <a:cs typeface="Arial" panose="020B0604020202020204" pitchFamily="34" charset="0"/>
              </a:rPr>
              <a:t>만듬</a:t>
            </a:r>
            <a:endParaRPr lang="en-US" sz="2000" b="1" kern="0" dirty="0">
              <a:latin typeface="Open Sans"/>
              <a:cs typeface="Arial" panose="020B0604020202020204" pitchFamily="34" charset="0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A8C4D61D-7CC2-43B1-8F79-CB4A8A473CA6}"/>
              </a:ext>
            </a:extLst>
          </p:cNvPr>
          <p:cNvSpPr txBox="1"/>
          <p:nvPr/>
        </p:nvSpPr>
        <p:spPr>
          <a:xfrm>
            <a:off x="228603" y="3931759"/>
            <a:ext cx="3752938" cy="1200329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>
              <a:lnSpc>
                <a:spcPct val="90000"/>
              </a:lnSpc>
            </a:pPr>
            <a:r>
              <a:rPr lang="ko-KR" altLang="en-US" sz="2000" b="1" kern="0" dirty="0">
                <a:solidFill>
                  <a:srgbClr val="FF0000"/>
                </a:solidFill>
                <a:latin typeface="Open Sans"/>
                <a:cs typeface="Arial" panose="020B0604020202020204" pitchFamily="34" charset="0"/>
              </a:rPr>
              <a:t>사람들은 이성적으로 행동하는 것이 아니라 감정이 먼저 결정하고 이성이 그 결정에 대한    합리적 이유를 찾는다</a:t>
            </a:r>
            <a:r>
              <a:rPr lang="en-US" altLang="ko-KR" sz="2000" b="1" kern="0" dirty="0">
                <a:solidFill>
                  <a:srgbClr val="FF0000"/>
                </a:solidFill>
                <a:latin typeface="Open Sans"/>
                <a:cs typeface="Arial" panose="020B0604020202020204" pitchFamily="34" charset="0"/>
              </a:rPr>
              <a:t>.</a:t>
            </a:r>
            <a:endParaRPr lang="en-US" sz="2000" b="1" kern="0" dirty="0">
              <a:solidFill>
                <a:srgbClr val="FF0000"/>
              </a:solidFill>
              <a:latin typeface="Open Sans"/>
              <a:cs typeface="Arial" panose="020B0604020202020204" pitchFamily="34" charset="0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40593131-D0A6-4FAE-813E-F6DB6A2C6431}"/>
              </a:ext>
            </a:extLst>
          </p:cNvPr>
          <p:cNvSpPr txBox="1"/>
          <p:nvPr/>
        </p:nvSpPr>
        <p:spPr>
          <a:xfrm>
            <a:off x="7943018" y="4416916"/>
            <a:ext cx="3919468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ko-KR" altLang="en-US" sz="2000" b="1" kern="0" dirty="0">
                <a:solidFill>
                  <a:schemeClr val="accent6">
                    <a:lumMod val="50000"/>
                  </a:schemeClr>
                </a:solidFill>
                <a:latin typeface="Open Sans"/>
                <a:cs typeface="Arial" panose="020B0604020202020204" pitchFamily="34" charset="0"/>
              </a:rPr>
              <a:t>사회적 활동과 교류의 역량을 기르는 것이 지식 교육보다 중요</a:t>
            </a:r>
            <a:endParaRPr lang="en-US" sz="2000" b="1" kern="0" dirty="0">
              <a:solidFill>
                <a:schemeClr val="accent6">
                  <a:lumMod val="50000"/>
                </a:schemeClr>
              </a:solidFill>
              <a:latin typeface="Open Sans"/>
              <a:cs typeface="Arial" panose="020B0604020202020204" pitchFamily="34" charset="0"/>
            </a:endParaRPr>
          </a:p>
        </p:txBody>
      </p:sp>
      <p:pic>
        <p:nvPicPr>
          <p:cNvPr id="48" name="그림 47">
            <a:extLst>
              <a:ext uri="{FF2B5EF4-FFF2-40B4-BE49-F238E27FC236}">
                <a16:creationId xmlns:a16="http://schemas.microsoft.com/office/drawing/2014/main" id="{07D0BDC1-B336-4158-A5EF-B6150DE946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233681"/>
            <a:ext cx="421638" cy="725081"/>
          </a:xfrm>
          <a:prstGeom prst="rect">
            <a:avLst/>
          </a:prstGeom>
        </p:spPr>
      </p:pic>
      <p:sp>
        <p:nvSpPr>
          <p:cNvPr id="4" name="폭발: 14pt 3">
            <a:extLst>
              <a:ext uri="{FF2B5EF4-FFF2-40B4-BE49-F238E27FC236}">
                <a16:creationId xmlns:a16="http://schemas.microsoft.com/office/drawing/2014/main" id="{CC984BDC-D5AA-49C7-B958-89AF25F4ECEC}"/>
              </a:ext>
            </a:extLst>
          </p:cNvPr>
          <p:cNvSpPr/>
          <p:nvPr/>
        </p:nvSpPr>
        <p:spPr>
          <a:xfrm>
            <a:off x="2769898" y="1288169"/>
            <a:ext cx="6868012" cy="4964422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>
                <a:solidFill>
                  <a:srgbClr val="7030A0"/>
                </a:solidFill>
              </a:rPr>
              <a:t>옳고 그름에 대한  신념을 버리고 나와 다름을 수용하고   교류하는 것이 중요 </a:t>
            </a:r>
          </a:p>
        </p:txBody>
      </p:sp>
    </p:spTree>
    <p:extLst>
      <p:ext uri="{BB962C8B-B14F-4D97-AF65-F5344CB8AC3E}">
        <p14:creationId xmlns:p14="http://schemas.microsoft.com/office/powerpoint/2010/main" val="52346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56" grpId="0"/>
      <p:bldP spid="158" grpId="0"/>
      <p:bldP spid="160" grpId="0"/>
      <p:bldP spid="162" grpId="0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>
            <a:extLst>
              <a:ext uri="{FF2B5EF4-FFF2-40B4-BE49-F238E27FC236}">
                <a16:creationId xmlns:a16="http://schemas.microsoft.com/office/drawing/2014/main" id="{9F771E0F-2013-4B62-ABFE-4585819A0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403" y="3171464"/>
            <a:ext cx="1989488" cy="1989488"/>
          </a:xfrm>
          <a:prstGeom prst="rect">
            <a:avLst/>
          </a:prstGeom>
        </p:spPr>
      </p:pic>
      <p:sp>
        <p:nvSpPr>
          <p:cNvPr id="19" name="다이아몬드 18">
            <a:extLst>
              <a:ext uri="{FF2B5EF4-FFF2-40B4-BE49-F238E27FC236}">
                <a16:creationId xmlns:a16="http://schemas.microsoft.com/office/drawing/2014/main" id="{CA8C9E65-53E9-4BC4-87CD-2150FEE219F9}"/>
              </a:ext>
            </a:extLst>
          </p:cNvPr>
          <p:cNvSpPr/>
          <p:nvPr/>
        </p:nvSpPr>
        <p:spPr>
          <a:xfrm rot="16200000">
            <a:off x="9432769" y="3304547"/>
            <a:ext cx="5518462" cy="5518462"/>
          </a:xfrm>
          <a:prstGeom prst="diamond">
            <a:avLst/>
          </a:prstGeom>
          <a:solidFill>
            <a:srgbClr val="F8C0C3"/>
          </a:solidFill>
          <a:ln>
            <a:solidFill>
              <a:srgbClr val="F8C0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cxnSp>
        <p:nvCxnSpPr>
          <p:cNvPr id="94" name="직선 연결선 93">
            <a:extLst>
              <a:ext uri="{FF2B5EF4-FFF2-40B4-BE49-F238E27FC236}">
                <a16:creationId xmlns:a16="http://schemas.microsoft.com/office/drawing/2014/main" id="{C442D658-439E-4A11-B1A1-0232A7D92FFF}"/>
              </a:ext>
            </a:extLst>
          </p:cNvPr>
          <p:cNvCxnSpPr>
            <a:cxnSpLocks/>
          </p:cNvCxnSpPr>
          <p:nvPr/>
        </p:nvCxnSpPr>
        <p:spPr>
          <a:xfrm>
            <a:off x="394058" y="1518965"/>
            <a:ext cx="229733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직선 연결선 102">
            <a:extLst>
              <a:ext uri="{FF2B5EF4-FFF2-40B4-BE49-F238E27FC236}">
                <a16:creationId xmlns:a16="http://schemas.microsoft.com/office/drawing/2014/main" id="{4D5A1696-035D-416C-9D77-DCC71CFCEAD3}"/>
              </a:ext>
            </a:extLst>
          </p:cNvPr>
          <p:cNvCxnSpPr/>
          <p:nvPr/>
        </p:nvCxnSpPr>
        <p:spPr>
          <a:xfrm>
            <a:off x="6344184" y="9233523"/>
            <a:ext cx="2392001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직선 연결선 106">
            <a:extLst>
              <a:ext uri="{FF2B5EF4-FFF2-40B4-BE49-F238E27FC236}">
                <a16:creationId xmlns:a16="http://schemas.microsoft.com/office/drawing/2014/main" id="{E2E449EF-0A9B-4B36-8D05-12AEDC8D9522}"/>
              </a:ext>
            </a:extLst>
          </p:cNvPr>
          <p:cNvCxnSpPr/>
          <p:nvPr/>
        </p:nvCxnSpPr>
        <p:spPr>
          <a:xfrm>
            <a:off x="9061125" y="9233523"/>
            <a:ext cx="2392001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28585B71-9261-41AE-94F8-81F2D2F8ABC1}"/>
              </a:ext>
            </a:extLst>
          </p:cNvPr>
          <p:cNvSpPr txBox="1"/>
          <p:nvPr/>
        </p:nvSpPr>
        <p:spPr>
          <a:xfrm>
            <a:off x="244648" y="772345"/>
            <a:ext cx="7471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  <a:cs typeface="조선일보명조" panose="02030304000000000000" pitchFamily="18" charset="-127"/>
              </a:rPr>
              <a:t>융합교육을 공부하기 전에 해야 할 질문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1B3AD41-A705-47A2-B4D1-D5CBEF413699}"/>
              </a:ext>
            </a:extLst>
          </p:cNvPr>
          <p:cNvSpPr txBox="1"/>
          <p:nvPr/>
        </p:nvSpPr>
        <p:spPr>
          <a:xfrm>
            <a:off x="9525549" y="3285702"/>
            <a:ext cx="3305713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28700">
                <a:solidFill>
                  <a:schemeClr val="bg1"/>
                </a:solidFill>
                <a:latin typeface="아리따-돋움(TTF)-SemiBold" panose="02020603020101020101" pitchFamily="18" charset="-127"/>
                <a:ea typeface="아리따-돋움(TTF)-SemiBold" panose="02020603020101020101" pitchFamily="18" charset="-127"/>
                <a:cs typeface="조선일보명조" panose="02030304000000000000" pitchFamily="18" charset="-127"/>
              </a:defRPr>
            </a:lvl1pPr>
          </a:lstStyle>
          <a:p>
            <a:r>
              <a:rPr lang="en-US" altLang="ko-KR" dirty="0"/>
              <a:t>W</a:t>
            </a:r>
            <a:endParaRPr lang="ko-KR" altLang="en-US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1AED501B-E71D-4452-8126-10A0EDC261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83" y="1957285"/>
            <a:ext cx="2300514" cy="3408889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1D00821C-8124-4C6A-A2EB-A269C3CFE477}"/>
              </a:ext>
            </a:extLst>
          </p:cNvPr>
          <p:cNvSpPr/>
          <p:nvPr/>
        </p:nvSpPr>
        <p:spPr>
          <a:xfrm>
            <a:off x="410933" y="5419400"/>
            <a:ext cx="2300514" cy="515257"/>
          </a:xfrm>
          <a:prstGeom prst="rect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372F1E"/>
              </a:solidFill>
              <a:latin typeface="아리따-돋움(TTF)-SemiBold" panose="02020603020101020101" pitchFamily="18" charset="-127"/>
              <a:ea typeface="아리따-돋움(TTF)-SemiBold" panose="0202060302010102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A51D60-DD8E-44F4-9D4B-6EB8F758DE5B}"/>
              </a:ext>
            </a:extLst>
          </p:cNvPr>
          <p:cNvSpPr txBox="1"/>
          <p:nvPr/>
        </p:nvSpPr>
        <p:spPr>
          <a:xfrm>
            <a:off x="390883" y="4642899"/>
            <a:ext cx="114165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880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defRPr>
            </a:lvl1pPr>
          </a:lstStyle>
          <a:p>
            <a:r>
              <a:rPr lang="en-US" altLang="ko-KR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W</a:t>
            </a:r>
            <a:endParaRPr lang="ko-KR" altLang="en-US" dirty="0">
              <a:latin typeface="아리따-돋움(TTF)-SemiBold" panose="02020603020101020101" pitchFamily="18" charset="-127"/>
              <a:ea typeface="아리따-돋움(TTF)-SemiBold" panose="02020603020101020101" pitchFamily="18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D3EC837C-8C17-4123-934C-D0D55CF75A31}"/>
              </a:ext>
            </a:extLst>
          </p:cNvPr>
          <p:cNvSpPr/>
          <p:nvPr/>
        </p:nvSpPr>
        <p:spPr>
          <a:xfrm>
            <a:off x="1378042" y="5625804"/>
            <a:ext cx="8402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아리따-돋움(TTF)-SemiBold" panose="02020603020101020101" pitchFamily="18" charset="-127"/>
                <a:ea typeface="아리따-돋움(TTF)-SemiBold" panose="02020603020101020101" pitchFamily="18" charset="-127"/>
                <a:cs typeface="조선일보명조" panose="02030304000000000000" pitchFamily="18" charset="-127"/>
              </a:rPr>
              <a:t>weakness</a:t>
            </a:r>
            <a:endParaRPr lang="ko-KR" altLang="en-US" sz="1200" dirty="0">
              <a:solidFill>
                <a:schemeClr val="bg1"/>
              </a:solidFill>
              <a:latin typeface="아리따-돋움(TTF)-SemiBold" panose="02020603020101020101" pitchFamily="18" charset="-127"/>
              <a:ea typeface="아리따-돋움(TTF)-SemiBold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25638" y="1845511"/>
            <a:ext cx="777831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/>
              <a:t>우리들은 여전히 근대인으로 살 것이냐</a:t>
            </a:r>
            <a:r>
              <a:rPr lang="en-US" altLang="ko-KR" sz="2000" dirty="0"/>
              <a:t>?</a:t>
            </a:r>
            <a:r>
              <a:rPr lang="ko-KR" altLang="en-US" sz="2000" dirty="0"/>
              <a:t> </a:t>
            </a:r>
            <a:endParaRPr lang="en-US" altLang="ko-KR" sz="2000" dirty="0"/>
          </a:p>
          <a:p>
            <a:r>
              <a:rPr lang="ko-KR" altLang="en-US" sz="2000" dirty="0"/>
              <a:t>포스트모더니즘 시대를 살 것이냐</a:t>
            </a:r>
            <a:r>
              <a:rPr lang="en-US" altLang="ko-KR" sz="2000" dirty="0"/>
              <a:t>?</a:t>
            </a:r>
          </a:p>
          <a:p>
            <a:endParaRPr lang="en-US" altLang="ko-KR" sz="2000" dirty="0"/>
          </a:p>
          <a:p>
            <a:r>
              <a:rPr lang="ko-KR" altLang="en-US" sz="2000" dirty="0"/>
              <a:t>우리가 스스로 내재된 이중성을 깨닫고 현대인으로 사는 것과 이상적인 세상을 믿으며 이분법적인 사고를 하는 근대인으로 사는 것</a:t>
            </a:r>
            <a:r>
              <a:rPr lang="en-US" altLang="ko-KR" sz="2000" dirty="0"/>
              <a:t>(</a:t>
            </a:r>
            <a:r>
              <a:rPr lang="ko-KR" altLang="en-US" sz="2000" dirty="0"/>
              <a:t>정답이 있다고 믿는 것</a:t>
            </a:r>
            <a:r>
              <a:rPr lang="en-US" altLang="ko-KR" sz="2000" dirty="0"/>
              <a:t>)</a:t>
            </a:r>
            <a:r>
              <a:rPr lang="ko-KR" altLang="en-US" sz="2000" dirty="0"/>
              <a:t> 중에 선택이 필요하다</a:t>
            </a:r>
            <a:r>
              <a:rPr lang="en-US" altLang="ko-KR" sz="2000" dirty="0"/>
              <a:t>. </a:t>
            </a:r>
          </a:p>
          <a:p>
            <a:endParaRPr lang="en-US" altLang="ko-KR" sz="2000" dirty="0"/>
          </a:p>
          <a:p>
            <a:r>
              <a:rPr lang="ko-KR" altLang="en-US" sz="2000" dirty="0"/>
              <a:t>교과서의 지식을 공부하는 것보다 자신만의 생각을 주도적으로 만들어 나갈 수 있는 교육</a:t>
            </a:r>
            <a:r>
              <a:rPr lang="en-US" altLang="ko-KR" sz="2000" dirty="0"/>
              <a:t>(</a:t>
            </a:r>
            <a:r>
              <a:rPr lang="ko-KR" altLang="en-US" sz="2000" b="1" dirty="0">
                <a:solidFill>
                  <a:srgbClr val="FF0000"/>
                </a:solidFill>
              </a:rPr>
              <a:t>융합 교육</a:t>
            </a:r>
            <a:r>
              <a:rPr lang="en-US" altLang="ko-KR" sz="2000" dirty="0"/>
              <a:t>)</a:t>
            </a:r>
            <a:r>
              <a:rPr lang="ko-KR" altLang="en-US" sz="2000" dirty="0"/>
              <a:t>이 중요하다</a:t>
            </a:r>
            <a:r>
              <a:rPr lang="en-US" altLang="ko-KR" sz="2000" dirty="0"/>
              <a:t>.</a:t>
            </a:r>
          </a:p>
          <a:p>
            <a:endParaRPr lang="en-US" altLang="ko-KR" sz="2000" dirty="0"/>
          </a:p>
        </p:txBody>
      </p:sp>
      <p:sp>
        <p:nvSpPr>
          <p:cNvPr id="3" name="별: 꼭짓점 6개 2">
            <a:extLst>
              <a:ext uri="{FF2B5EF4-FFF2-40B4-BE49-F238E27FC236}">
                <a16:creationId xmlns:a16="http://schemas.microsoft.com/office/drawing/2014/main" id="{525C3998-8E09-40BD-AF6C-C2C94D481FA8}"/>
              </a:ext>
            </a:extLst>
          </p:cNvPr>
          <p:cNvSpPr/>
          <p:nvPr/>
        </p:nvSpPr>
        <p:spPr>
          <a:xfrm>
            <a:off x="2925638" y="547007"/>
            <a:ext cx="6599911" cy="6147702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/>
              <a:t>1</a:t>
            </a:r>
            <a:r>
              <a:rPr lang="ko-KR" altLang="en-US" sz="2400" b="1" dirty="0"/>
              <a:t>학생 </a:t>
            </a:r>
            <a:r>
              <a:rPr lang="en-US" altLang="ko-KR" sz="2400" b="1" dirty="0"/>
              <a:t>1</a:t>
            </a:r>
            <a:r>
              <a:rPr lang="ko-KR" altLang="en-US" sz="2400" b="1" dirty="0"/>
              <a:t>탐구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아이디어 런 </a:t>
            </a:r>
            <a:endParaRPr lang="en-US" altLang="ko-KR" sz="2400" b="1" dirty="0"/>
          </a:p>
          <a:p>
            <a:pPr algn="ctr"/>
            <a:r>
              <a:rPr lang="ko-KR" altLang="en-US" sz="2400" b="1" dirty="0"/>
              <a:t>프로젝트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와 같은 수업의 </a:t>
            </a:r>
            <a:endParaRPr lang="en-US" altLang="ko-KR" sz="2400" b="1" dirty="0"/>
          </a:p>
          <a:p>
            <a:pPr algn="ctr"/>
            <a:r>
              <a:rPr lang="ko-KR" altLang="en-US" sz="2400" b="1" dirty="0"/>
              <a:t>중요성</a:t>
            </a:r>
          </a:p>
        </p:txBody>
      </p:sp>
    </p:spTree>
    <p:extLst>
      <p:ext uri="{BB962C8B-B14F-4D97-AF65-F5344CB8AC3E}">
        <p14:creationId xmlns:p14="http://schemas.microsoft.com/office/powerpoint/2010/main" val="31992151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DA4572B-186D-435C-AB3B-5AFBB9E0AEED}"/>
              </a:ext>
            </a:extLst>
          </p:cNvPr>
          <p:cNvSpPr txBox="1"/>
          <p:nvPr/>
        </p:nvSpPr>
        <p:spPr>
          <a:xfrm>
            <a:off x="2870991" y="5731672"/>
            <a:ext cx="5998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spc="2000" dirty="0">
                <a:solidFill>
                  <a:schemeClr val="tx1">
                    <a:lumMod val="75000"/>
                    <a:lumOff val="25000"/>
                  </a:schemeClr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융합교육의 목적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6468BED3-FDCA-463D-8A85-7C7AD01B1B73}"/>
              </a:ext>
            </a:extLst>
          </p:cNvPr>
          <p:cNvSpPr/>
          <p:nvPr/>
        </p:nvSpPr>
        <p:spPr>
          <a:xfrm>
            <a:off x="3748269" y="507302"/>
            <a:ext cx="35862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600" b="1" spc="300">
                <a:solidFill>
                  <a:srgbClr val="28B9ED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삶에 대한 통찰</a:t>
            </a:r>
            <a:endParaRPr lang="ko-KR" altLang="en-US" sz="3600" b="1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DDD615F7-AE79-4419-BAC4-7E4ED29F7733}"/>
              </a:ext>
            </a:extLst>
          </p:cNvPr>
          <p:cNvSpPr/>
          <p:nvPr/>
        </p:nvSpPr>
        <p:spPr>
          <a:xfrm rot="18900000">
            <a:off x="3440326" y="2530840"/>
            <a:ext cx="2091267" cy="94826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2D60D34E-5C36-467B-B367-1CB6DB8491B7}"/>
              </a:ext>
            </a:extLst>
          </p:cNvPr>
          <p:cNvSpPr/>
          <p:nvPr/>
        </p:nvSpPr>
        <p:spPr>
          <a:xfrm rot="2700000">
            <a:off x="4105588" y="4008704"/>
            <a:ext cx="2091267" cy="948266"/>
          </a:xfrm>
          <a:prstGeom prst="rect">
            <a:avLst/>
          </a:prstGeom>
          <a:solidFill>
            <a:srgbClr val="2FC4EF"/>
          </a:solidFill>
          <a:ln>
            <a:solidFill>
              <a:srgbClr val="2FC4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B66679AF-1B44-482E-8950-6A42CD0522FA}"/>
              </a:ext>
            </a:extLst>
          </p:cNvPr>
          <p:cNvSpPr/>
          <p:nvPr/>
        </p:nvSpPr>
        <p:spPr>
          <a:xfrm rot="18900000">
            <a:off x="5577530" y="3331371"/>
            <a:ext cx="2091267" cy="94826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50751E88-44C6-4596-82D7-287C1836FC9D}"/>
              </a:ext>
            </a:extLst>
          </p:cNvPr>
          <p:cNvSpPr/>
          <p:nvPr/>
        </p:nvSpPr>
        <p:spPr>
          <a:xfrm rot="2700000">
            <a:off x="4900197" y="1841237"/>
            <a:ext cx="2091267" cy="948266"/>
          </a:xfrm>
          <a:prstGeom prst="rect">
            <a:avLst/>
          </a:prstGeom>
          <a:solidFill>
            <a:srgbClr val="2FC4EF"/>
          </a:solidFill>
          <a:ln>
            <a:solidFill>
              <a:srgbClr val="2FC4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91601154-DF5B-4D1D-93E4-24D34C9DFF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060" y="2315370"/>
            <a:ext cx="1540935" cy="1926169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1AED501B-E71D-4452-8126-10A0EDC261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85" y="614603"/>
            <a:ext cx="2461776" cy="19781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440" y="2760510"/>
            <a:ext cx="29819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미래의 막연한 두려움으로 포위망에 갇히면 생존을 </a:t>
            </a:r>
            <a:endParaRPr lang="en-US" altLang="ko-KR" b="1" dirty="0"/>
          </a:p>
          <a:p>
            <a:r>
              <a:rPr lang="ko-KR" altLang="en-US" b="1" dirty="0"/>
              <a:t>위한 즉각적 대응으로 </a:t>
            </a:r>
            <a:endParaRPr lang="en-US" altLang="ko-KR" b="1" dirty="0"/>
          </a:p>
          <a:p>
            <a:r>
              <a:rPr lang="ko-KR" altLang="en-US" b="1" dirty="0"/>
              <a:t>직업교육에만 몰두</a:t>
            </a:r>
            <a:endParaRPr lang="en-US" altLang="ko-KR" b="1" dirty="0"/>
          </a:p>
          <a:p>
            <a:r>
              <a:rPr lang="ko-KR" altLang="en-US" dirty="0"/>
              <a:t> 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52C5FF2F-BA29-4A5B-9ADB-BFAB7266FD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746452"/>
            <a:ext cx="2804354" cy="3505443"/>
          </a:xfrm>
          <a:prstGeom prst="rect">
            <a:avLst/>
          </a:prstGeom>
        </p:spPr>
      </p:pic>
      <p:sp>
        <p:nvSpPr>
          <p:cNvPr id="9" name="모서리가 둥근 사각형 설명선 8"/>
          <p:cNvSpPr/>
          <p:nvPr/>
        </p:nvSpPr>
        <p:spPr>
          <a:xfrm>
            <a:off x="7989928" y="229400"/>
            <a:ext cx="3871872" cy="186610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/>
              <a:t>삶에 대해 반성적이고 성찰적 사고가 시작되면 자신이 </a:t>
            </a:r>
            <a:endParaRPr lang="en-US" altLang="ko-KR" sz="2000" b="1" dirty="0"/>
          </a:p>
          <a:p>
            <a:pPr algn="ctr"/>
            <a:r>
              <a:rPr lang="ko-KR" altLang="en-US" sz="2000" b="1" dirty="0"/>
              <a:t>어떤 직업을 가지든 자긍심과 </a:t>
            </a:r>
            <a:endParaRPr lang="en-US" altLang="ko-KR" sz="2000" b="1" dirty="0"/>
          </a:p>
          <a:p>
            <a:pPr algn="ctr"/>
            <a:r>
              <a:rPr lang="ko-KR" altLang="en-US" sz="2000" b="1" dirty="0"/>
              <a:t>가치를 찾게 된다</a:t>
            </a:r>
            <a:r>
              <a:rPr lang="en-US" altLang="ko-KR" sz="2000" b="1" dirty="0"/>
              <a:t>.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60170468"/>
      </p:ext>
    </p:extLst>
  </p:cSld>
  <p:clrMapOvr>
    <a:masterClrMapping/>
  </p:clrMapOvr>
  <p:transition spd="slow">
    <p:fade/>
  </p:transition>
</p:sld>
</file>

<file path=ppt/slides/slide3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6296628" y="0"/>
            <a:ext cx="5895372" cy="3622876"/>
          </a:xfrm>
          <a:prstGeom prst="rect">
            <a:avLst/>
          </a:prstGeom>
          <a:solidFill>
            <a:srgbClr val="f8c0c3"/>
          </a:solidFill>
          <a:ln>
            <a:solidFill>
              <a:srgbClr val="f8c0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anchor="ctr" anchorCtr="0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6740618" y="566974"/>
            <a:ext cx="5007392" cy="5724051"/>
          </a:xfrm>
          <a:prstGeom prst="rect">
            <a:avLst/>
          </a:prstGeom>
          <a:solidFill>
            <a:srgbClr val="ffffff"/>
          </a:solidFill>
          <a:ln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anchor="ctr" anchorCtr="0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0" y="3650261"/>
            <a:ext cx="6036613" cy="603662"/>
          </a:xfrm>
          <a:prstGeom prst="rect">
            <a:avLst/>
          </a:prstGeom>
          <a:solidFill>
            <a:srgbClr val="f8c0c3"/>
          </a:solidFill>
          <a:ln>
            <a:solidFill>
              <a:srgbClr val="f8c0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anchor="ctr" anchorCtr="0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en-US" altLang="ko-KR" sz="3600">
                <a:solidFill>
                  <a:schemeClr val="lt1"/>
                </a:solidFill>
              </a:rPr>
              <a:t>Team member introduction</a:t>
            </a:r>
            <a:endParaRPr lang="ko-KR" altLang="en-US" sz="3600">
              <a:solidFill>
                <a:schemeClr val="lt1"/>
              </a:solidFill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 flipH="1">
            <a:off x="7942128" y="2811951"/>
            <a:ext cx="2280281" cy="2280281"/>
          </a:xfrm>
          <a:prstGeom prst="rect">
            <a:avLst/>
          </a:prstGeom>
        </p:spPr>
      </p:pic>
      <p:sp>
        <p:nvSpPr>
          <p:cNvPr id="2" name="직사각형 1"/>
          <p:cNvSpPr/>
          <p:nvPr/>
        </p:nvSpPr>
        <p:spPr>
          <a:xfrm>
            <a:off x="6879043" y="995320"/>
            <a:ext cx="50909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800"/>
              <a:t>학생 주도적 융합수업을 위한 교육과정과 평가 방안</a:t>
            </a:r>
            <a:endParaRPr lang="ko-KR" altLang="en-US" sz="2800"/>
          </a:p>
        </p:txBody>
      </p:sp>
      <p:sp>
        <p:nvSpPr>
          <p:cNvPr id="3" name="두루마리 모양: 가로로 말림 2"/>
          <p:cNvSpPr/>
          <p:nvPr/>
        </p:nvSpPr>
        <p:spPr>
          <a:xfrm>
            <a:off x="817296" y="995320"/>
            <a:ext cx="3953731" cy="1966365"/>
          </a:xfrm>
          <a:prstGeom prst="horizontalScroll">
            <a:avLst>
              <a:gd name="adj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ko-KR" altLang="en-US" sz="3200"/>
              <a:t>질문 </a:t>
            </a:r>
            <a:r>
              <a:rPr lang="en-US" altLang="ko-KR" sz="3200"/>
              <a:t>3</a:t>
            </a:r>
            <a:endParaRPr lang="en-US" altLang="ko-KR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B438BE5B-A817-42C0-BF5D-722D96AE1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878" y="2746532"/>
            <a:ext cx="4437226" cy="4437226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B7533D55-6AFF-42F2-8F85-D7B18517F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097" y="974783"/>
            <a:ext cx="5287113" cy="5620534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E47BCAA7-8DA2-42EC-9B90-CCE0BBD28BA1}"/>
              </a:ext>
            </a:extLst>
          </p:cNvPr>
          <p:cNvSpPr/>
          <p:nvPr/>
        </p:nvSpPr>
        <p:spPr>
          <a:xfrm>
            <a:off x="620390" y="328452"/>
            <a:ext cx="756065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ko-KR" altLang="en-US" dirty="0"/>
            </a:br>
            <a:r>
              <a:rPr lang="ko-KR" altLang="en-US" dirty="0">
                <a:solidFill>
                  <a:srgbClr val="0275D8"/>
                </a:solidFill>
                <a:latin typeface="Pretendard JP"/>
                <a:hlinkClick r:id="rId4" tooltip="그리스 로마 신화"/>
              </a:rPr>
              <a:t>그리스 로마 신화</a:t>
            </a:r>
            <a:r>
              <a:rPr lang="ko-KR" altLang="en-US" dirty="0">
                <a:solidFill>
                  <a:srgbClr val="212529"/>
                </a:solidFill>
                <a:latin typeface="Pretendard JP"/>
              </a:rPr>
              <a:t>에 등장하는 </a:t>
            </a:r>
            <a:r>
              <a:rPr lang="ko-KR" altLang="en-US" dirty="0">
                <a:solidFill>
                  <a:srgbClr val="0275D8"/>
                </a:solidFill>
                <a:latin typeface="Pretendard JP"/>
                <a:hlinkClick r:id="rId5" tooltip="도적"/>
              </a:rPr>
              <a:t>도적</a:t>
            </a:r>
            <a:r>
              <a:rPr lang="ko-KR" altLang="en-US" dirty="0">
                <a:solidFill>
                  <a:srgbClr val="212529"/>
                </a:solidFill>
                <a:latin typeface="Pretendard JP"/>
              </a:rPr>
              <a:t>이자 </a:t>
            </a:r>
            <a:r>
              <a:rPr lang="ko-KR" altLang="en-US" dirty="0">
                <a:solidFill>
                  <a:srgbClr val="0275D8"/>
                </a:solidFill>
                <a:latin typeface="Pretendard JP"/>
                <a:hlinkClick r:id="rId6" tooltip="연쇄살인범"/>
              </a:rPr>
              <a:t>연쇄살인범</a:t>
            </a:r>
            <a:r>
              <a:rPr lang="en-US" altLang="ko-KR" dirty="0">
                <a:solidFill>
                  <a:srgbClr val="212529"/>
                </a:solidFill>
                <a:latin typeface="Pretendard JP"/>
              </a:rPr>
              <a:t>. </a:t>
            </a:r>
          </a:p>
          <a:p>
            <a:r>
              <a:rPr lang="ko-KR" altLang="en-US" dirty="0"/>
              <a:t>다른 도적들과는 달리 그는 </a:t>
            </a:r>
            <a:r>
              <a:rPr lang="ko-KR" altLang="en-US" dirty="0">
                <a:hlinkClick r:id="rId7" tooltip="접대의 관습"/>
              </a:rPr>
              <a:t>지나가는 나그네를 극진히 대접하고 잠자리까지 제공</a:t>
            </a:r>
            <a:r>
              <a:rPr lang="ko-KR" altLang="en-US" dirty="0"/>
              <a:t>했다</a:t>
            </a:r>
            <a:r>
              <a:rPr lang="en-US" altLang="ko-KR" dirty="0"/>
              <a:t>. </a:t>
            </a:r>
            <a:r>
              <a:rPr lang="ko-KR" altLang="en-US" dirty="0" err="1"/>
              <a:t>프로크루스테스는</a:t>
            </a:r>
            <a:r>
              <a:rPr lang="ko-KR" altLang="en-US" dirty="0"/>
              <a:t> 자신에게 어떤 손님이라도 크기가 맞는 </a:t>
            </a:r>
            <a:r>
              <a:rPr lang="ko-KR" altLang="en-US" dirty="0">
                <a:hlinkClick r:id="rId8" tooltip="침대"/>
              </a:rPr>
              <a:t>침대</a:t>
            </a:r>
            <a:r>
              <a:rPr lang="ko-KR" altLang="en-US" dirty="0"/>
              <a:t>가 있다며 손님에게 누워 보게 유도한 다음</a:t>
            </a:r>
            <a:r>
              <a:rPr lang="en-US" altLang="ko-KR" dirty="0"/>
              <a:t>, </a:t>
            </a:r>
            <a:r>
              <a:rPr lang="ko-KR" altLang="en-US" b="1" dirty="0"/>
              <a:t>침대보다 키가 크면 남는 목을 잘라버리고</a:t>
            </a:r>
            <a:r>
              <a:rPr lang="en-US" altLang="ko-KR" b="1" dirty="0"/>
              <a:t>, </a:t>
            </a:r>
            <a:r>
              <a:rPr lang="ko-KR" altLang="en-US" b="1" dirty="0"/>
              <a:t>침대보다 키가 작으면 침대 길이에 맞춰 강제로 늘려서 뼈와 근육을 </a:t>
            </a:r>
            <a:r>
              <a:rPr lang="ko-KR" altLang="en-US" b="1" dirty="0" err="1"/>
              <a:t>아작내는</a:t>
            </a:r>
            <a:r>
              <a:rPr lang="ko-KR" altLang="en-US" b="1" dirty="0"/>
              <a:t> 식으로 상대를 살해했다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6" name="폭발: 8pt 5">
            <a:extLst>
              <a:ext uri="{FF2B5EF4-FFF2-40B4-BE49-F238E27FC236}">
                <a16:creationId xmlns:a16="http://schemas.microsoft.com/office/drawing/2014/main" id="{21C444C3-651C-4799-A042-F291C0AC2022}"/>
              </a:ext>
            </a:extLst>
          </p:cNvPr>
          <p:cNvSpPr/>
          <p:nvPr/>
        </p:nvSpPr>
        <p:spPr>
          <a:xfrm>
            <a:off x="2130878" y="328453"/>
            <a:ext cx="10266119" cy="652954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/>
              <a:t>오늘날 교육과정과 평가는 </a:t>
            </a:r>
            <a:endParaRPr lang="en-US" altLang="ko-KR" sz="2800" b="1" dirty="0"/>
          </a:p>
          <a:p>
            <a:pPr algn="ctr"/>
            <a:r>
              <a:rPr lang="ko-KR" altLang="en-US" sz="2800" b="1" dirty="0"/>
              <a:t>이런 모습으로 다가옴</a:t>
            </a:r>
            <a:endParaRPr lang="en-US" altLang="ko-KR" sz="2800" b="1" dirty="0"/>
          </a:p>
        </p:txBody>
      </p:sp>
    </p:spTree>
    <p:extLst>
      <p:ext uri="{BB962C8B-B14F-4D97-AF65-F5344CB8AC3E}">
        <p14:creationId xmlns:p14="http://schemas.microsoft.com/office/powerpoint/2010/main" val="13761834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B438BE5B-A817-42C0-BF5D-722D96AE1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878" y="2746532"/>
            <a:ext cx="4437226" cy="4437226"/>
          </a:xfrm>
          <a:prstGeom prst="rect">
            <a:avLst/>
          </a:prstGeom>
        </p:spPr>
      </p:pic>
      <p:sp>
        <p:nvSpPr>
          <p:cNvPr id="2" name="타원형 설명선 1"/>
          <p:cNvSpPr/>
          <p:nvPr/>
        </p:nvSpPr>
        <p:spPr>
          <a:xfrm>
            <a:off x="4767943" y="2746531"/>
            <a:ext cx="4134394" cy="272027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600" dirty="0"/>
              <a:t>학생들은 왜 공부를 싫어하는가</a:t>
            </a:r>
            <a:r>
              <a:rPr lang="en-US" altLang="ko-KR" sz="3600" dirty="0"/>
              <a:t>?</a:t>
            </a:r>
            <a:endParaRPr lang="ko-KR" altLang="en-US" sz="3600" dirty="0"/>
          </a:p>
        </p:txBody>
      </p:sp>
      <p:sp>
        <p:nvSpPr>
          <p:cNvPr id="3" name="모서리가 둥근 직사각형 2"/>
          <p:cNvSpPr/>
          <p:nvPr/>
        </p:nvSpPr>
        <p:spPr>
          <a:xfrm>
            <a:off x="607422" y="558436"/>
            <a:ext cx="6616338" cy="126056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>
                <a:solidFill>
                  <a:srgbClr val="002060"/>
                </a:solidFill>
              </a:rPr>
              <a:t>학습자에 대한 이해</a:t>
            </a:r>
          </a:p>
        </p:txBody>
      </p:sp>
      <p:sp>
        <p:nvSpPr>
          <p:cNvPr id="5" name="포인트가 7개인 별 4"/>
          <p:cNvSpPr/>
          <p:nvPr/>
        </p:nvSpPr>
        <p:spPr>
          <a:xfrm>
            <a:off x="7454900" y="215900"/>
            <a:ext cx="4099197" cy="3278415"/>
          </a:xfrm>
          <a:prstGeom prst="star7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dirty="0">
                <a:solidFill>
                  <a:srgbClr val="C00000"/>
                </a:solidFill>
              </a:rPr>
              <a:t>정신적 삶이 없기 때문이다</a:t>
            </a:r>
          </a:p>
        </p:txBody>
      </p:sp>
    </p:spTree>
    <p:extLst>
      <p:ext uri="{BB962C8B-B14F-4D97-AF65-F5344CB8AC3E}">
        <p14:creationId xmlns:p14="http://schemas.microsoft.com/office/powerpoint/2010/main" val="26028575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2C5FF2F-BA29-4A5B-9ADB-BFAB7266F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143000"/>
            <a:ext cx="3657600" cy="4572000"/>
          </a:xfrm>
          <a:prstGeom prst="rect">
            <a:avLst/>
          </a:prstGeom>
        </p:spPr>
      </p:pic>
      <p:sp>
        <p:nvSpPr>
          <p:cNvPr id="2" name="말풍선: 모서리가 둥근 사각형 1">
            <a:extLst>
              <a:ext uri="{FF2B5EF4-FFF2-40B4-BE49-F238E27FC236}">
                <a16:creationId xmlns:a16="http://schemas.microsoft.com/office/drawing/2014/main" id="{A934FEF0-D255-45BD-97FC-9DF690DEFA16}"/>
              </a:ext>
            </a:extLst>
          </p:cNvPr>
          <p:cNvSpPr/>
          <p:nvPr/>
        </p:nvSpPr>
        <p:spPr>
          <a:xfrm>
            <a:off x="770965" y="591671"/>
            <a:ext cx="3496235" cy="2734235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/>
              <a:t>의대 광풍이 분다는데 의사가 안되면 </a:t>
            </a:r>
            <a:r>
              <a:rPr lang="ko-KR" altLang="en-US" sz="2800" dirty="0" err="1"/>
              <a:t>루저인가</a:t>
            </a:r>
            <a:r>
              <a:rPr lang="en-US" altLang="ko-KR" sz="2800" dirty="0"/>
              <a:t>?</a:t>
            </a:r>
            <a:endParaRPr lang="ko-KR" altLang="en-US" sz="2800" dirty="0"/>
          </a:p>
        </p:txBody>
      </p:sp>
      <p:sp>
        <p:nvSpPr>
          <p:cNvPr id="4" name="생각 풍선: 구름 모양 3">
            <a:extLst>
              <a:ext uri="{FF2B5EF4-FFF2-40B4-BE49-F238E27FC236}">
                <a16:creationId xmlns:a16="http://schemas.microsoft.com/office/drawing/2014/main" id="{1B28B5A5-B4FA-4D7D-B929-7D6C44ABD069}"/>
              </a:ext>
            </a:extLst>
          </p:cNvPr>
          <p:cNvSpPr/>
          <p:nvPr/>
        </p:nvSpPr>
        <p:spPr>
          <a:xfrm>
            <a:off x="7377953" y="591671"/>
            <a:ext cx="4518212" cy="3774141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문제는 의사가 되고 싶어서 의대를 가는 것이 아니라 의대를 가야 한다는 </a:t>
            </a:r>
            <a:r>
              <a:rPr lang="ko-KR" altLang="en-US" b="1" dirty="0">
                <a:solidFill>
                  <a:srgbClr val="FF0000"/>
                </a:solidFill>
              </a:rPr>
              <a:t>사회적 주입 때문에 </a:t>
            </a:r>
            <a:r>
              <a:rPr lang="ko-KR" altLang="en-US" dirty="0">
                <a:solidFill>
                  <a:schemeClr val="tx1"/>
                </a:solidFill>
              </a:rPr>
              <a:t>의대를 가는 학생 수가 많다는 것이다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두루마리 모양: 가로로 말림 4">
            <a:extLst>
              <a:ext uri="{FF2B5EF4-FFF2-40B4-BE49-F238E27FC236}">
                <a16:creationId xmlns:a16="http://schemas.microsoft.com/office/drawing/2014/main" id="{66F2EBF2-E956-476D-808F-E6055D174938}"/>
              </a:ext>
            </a:extLst>
          </p:cNvPr>
          <p:cNvSpPr/>
          <p:nvPr/>
        </p:nvSpPr>
        <p:spPr>
          <a:xfrm>
            <a:off x="3334871" y="5432612"/>
            <a:ext cx="6338047" cy="1165412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err="1">
                <a:solidFill>
                  <a:schemeClr val="tx1"/>
                </a:solidFill>
              </a:rPr>
              <a:t>필즈</a:t>
            </a:r>
            <a:r>
              <a:rPr lang="ko-KR" altLang="en-US" sz="2400" b="1" dirty="0">
                <a:solidFill>
                  <a:schemeClr val="tx1"/>
                </a:solidFill>
              </a:rPr>
              <a:t> 상 수상자 허준이 교수의 이야기</a:t>
            </a:r>
          </a:p>
        </p:txBody>
      </p:sp>
    </p:spTree>
    <p:extLst>
      <p:ext uri="{BB962C8B-B14F-4D97-AF65-F5344CB8AC3E}">
        <p14:creationId xmlns:p14="http://schemas.microsoft.com/office/powerpoint/2010/main" val="254160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4D8BD8D3-68AB-4E26-B1EB-A42E350DE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2720" y="2286000"/>
            <a:ext cx="3657600" cy="4572000"/>
          </a:xfrm>
          <a:prstGeom prst="rect">
            <a:avLst/>
          </a:prstGeom>
        </p:spPr>
      </p:pic>
      <p:sp>
        <p:nvSpPr>
          <p:cNvPr id="2" name="두루마리 모양: 가로로 말림 1">
            <a:extLst>
              <a:ext uri="{FF2B5EF4-FFF2-40B4-BE49-F238E27FC236}">
                <a16:creationId xmlns:a16="http://schemas.microsoft.com/office/drawing/2014/main" id="{168B57F9-4F21-400D-95A1-5B0A9C63C1F3}"/>
              </a:ext>
            </a:extLst>
          </p:cNvPr>
          <p:cNvSpPr/>
          <p:nvPr/>
        </p:nvSpPr>
        <p:spPr>
          <a:xfrm>
            <a:off x="3484880" y="5683624"/>
            <a:ext cx="7963049" cy="1066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/>
              <a:t>허준이 교수의 서울대 학위수여식 축사</a:t>
            </a:r>
          </a:p>
        </p:txBody>
      </p:sp>
      <p:sp>
        <p:nvSpPr>
          <p:cNvPr id="3" name="생각 풍선: 구름 모양 2">
            <a:extLst>
              <a:ext uri="{FF2B5EF4-FFF2-40B4-BE49-F238E27FC236}">
                <a16:creationId xmlns:a16="http://schemas.microsoft.com/office/drawing/2014/main" id="{FB4CEC12-3954-4F0E-B80C-CBE773BB81C8}"/>
              </a:ext>
            </a:extLst>
          </p:cNvPr>
          <p:cNvSpPr/>
          <p:nvPr/>
        </p:nvSpPr>
        <p:spPr>
          <a:xfrm>
            <a:off x="3325906" y="636494"/>
            <a:ext cx="7512423" cy="4078941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2400" b="1" dirty="0">
                <a:solidFill>
                  <a:schemeClr val="tx1"/>
                </a:solidFill>
              </a:rPr>
              <a:t>무례와 혐오와 경쟁과 분열과 비교와 나태와 허무의 달콤함에 길들지 </a:t>
            </a:r>
            <a:r>
              <a:rPr lang="ko-KR" altLang="en-US" sz="2400" b="1" dirty="0" err="1">
                <a:solidFill>
                  <a:schemeClr val="tx1"/>
                </a:solidFill>
              </a:rPr>
              <a:t>말길</a:t>
            </a:r>
            <a:r>
              <a:rPr lang="en-US" altLang="ko-KR" sz="2400" b="1" dirty="0">
                <a:solidFill>
                  <a:schemeClr val="tx1"/>
                </a:solidFill>
              </a:rPr>
              <a:t>, </a:t>
            </a:r>
            <a:r>
              <a:rPr lang="ko-KR" altLang="en-US" sz="2400" b="1" dirty="0">
                <a:solidFill>
                  <a:schemeClr val="tx1"/>
                </a:solidFill>
              </a:rPr>
              <a:t>의미와 무의미의 온갖 폭력을 이겨내고 하루하루를 온전히 경험하길</a:t>
            </a:r>
            <a:r>
              <a:rPr lang="en-US" altLang="ko-KR" sz="2400" b="1" dirty="0">
                <a:solidFill>
                  <a:schemeClr val="tx1"/>
                </a:solidFill>
              </a:rPr>
              <a:t>, </a:t>
            </a:r>
            <a:r>
              <a:rPr lang="ko-KR" altLang="en-US" sz="2400" b="1" dirty="0">
                <a:solidFill>
                  <a:schemeClr val="tx1"/>
                </a:solidFill>
              </a:rPr>
              <a:t>그 끝에서 오래 기다리고 있는 낯선 나를 아무 아쉬움 없이 맞이하길 바랍니다</a:t>
            </a:r>
          </a:p>
        </p:txBody>
      </p:sp>
      <p:sp>
        <p:nvSpPr>
          <p:cNvPr id="5" name="말풍선: 타원형 4">
            <a:extLst>
              <a:ext uri="{FF2B5EF4-FFF2-40B4-BE49-F238E27FC236}">
                <a16:creationId xmlns:a16="http://schemas.microsoft.com/office/drawing/2014/main" id="{88077842-2D16-4848-8D66-A710FF0479E7}"/>
              </a:ext>
            </a:extLst>
          </p:cNvPr>
          <p:cNvSpPr/>
          <p:nvPr/>
        </p:nvSpPr>
        <p:spPr>
          <a:xfrm>
            <a:off x="3325906" y="636494"/>
            <a:ext cx="8256494" cy="4303059"/>
          </a:xfrm>
          <a:prstGeom prst="wedgeEllipse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>
                <a:solidFill>
                  <a:schemeClr val="tx1"/>
                </a:solidFill>
              </a:rPr>
              <a:t>나는 중고등학교 때 시인이 되고 싶었지만 너무 어려워 포기하고 그 다음으로 좋아하는 과학을 선택했지만 결국 좋은 선생님을 만나 수학을 공부했어요</a:t>
            </a:r>
            <a:r>
              <a:rPr lang="en-US" altLang="ko-KR" sz="2800" b="1" dirty="0">
                <a:solidFill>
                  <a:schemeClr val="tx1"/>
                </a:solidFill>
              </a:rPr>
              <a:t>. </a:t>
            </a:r>
            <a:r>
              <a:rPr lang="ko-KR" altLang="en-US" sz="2800" b="1" dirty="0">
                <a:solidFill>
                  <a:schemeClr val="tx1"/>
                </a:solidFill>
              </a:rPr>
              <a:t>그런데 수학도 </a:t>
            </a:r>
            <a:r>
              <a:rPr lang="ko-KR" altLang="en-US" sz="2800" b="1" dirty="0" err="1">
                <a:solidFill>
                  <a:schemeClr val="tx1"/>
                </a:solidFill>
              </a:rPr>
              <a:t>알고보니</a:t>
            </a:r>
            <a:r>
              <a:rPr lang="ko-KR" altLang="en-US" sz="2800" b="1" dirty="0">
                <a:solidFill>
                  <a:schemeClr val="tx1"/>
                </a:solidFill>
              </a:rPr>
              <a:t> 세상을 표현하는 하나의 언어입니다</a:t>
            </a:r>
            <a:r>
              <a:rPr lang="en-US" altLang="ko-KR" sz="2800" b="1" dirty="0">
                <a:solidFill>
                  <a:schemeClr val="tx1"/>
                </a:solidFill>
              </a:rPr>
              <a:t>. </a:t>
            </a:r>
            <a:r>
              <a:rPr lang="ko-KR" altLang="en-US" sz="2800" b="1" dirty="0">
                <a:solidFill>
                  <a:schemeClr val="tx1"/>
                </a:solidFill>
              </a:rPr>
              <a:t>시인도 마찬가지구요</a:t>
            </a:r>
            <a:r>
              <a:rPr lang="en-US" altLang="ko-KR" sz="2800" b="1" dirty="0">
                <a:solidFill>
                  <a:schemeClr val="tx1"/>
                </a:solidFill>
              </a:rPr>
              <a:t>.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26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그림 23">
            <a:extLst>
              <a:ext uri="{FF2B5EF4-FFF2-40B4-BE49-F238E27FC236}">
                <a16:creationId xmlns:a16="http://schemas.microsoft.com/office/drawing/2014/main" id="{9F771E0F-2013-4B62-ABFE-4585819A0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403" y="3171464"/>
            <a:ext cx="1989488" cy="1989488"/>
          </a:xfrm>
          <a:prstGeom prst="rect">
            <a:avLst/>
          </a:prstGeom>
        </p:spPr>
      </p:pic>
      <p:sp>
        <p:nvSpPr>
          <p:cNvPr id="19" name="다이아몬드 18">
            <a:extLst>
              <a:ext uri="{FF2B5EF4-FFF2-40B4-BE49-F238E27FC236}">
                <a16:creationId xmlns:a16="http://schemas.microsoft.com/office/drawing/2014/main" id="{CA8C9E65-53E9-4BC4-87CD-2150FEE219F9}"/>
              </a:ext>
            </a:extLst>
          </p:cNvPr>
          <p:cNvSpPr/>
          <p:nvPr/>
        </p:nvSpPr>
        <p:spPr>
          <a:xfrm rot="16200000">
            <a:off x="9432769" y="3304547"/>
            <a:ext cx="5518462" cy="5518462"/>
          </a:xfrm>
          <a:prstGeom prst="diamond">
            <a:avLst/>
          </a:prstGeom>
          <a:solidFill>
            <a:srgbClr val="F8C0C3"/>
          </a:solidFill>
          <a:ln>
            <a:solidFill>
              <a:srgbClr val="F8C0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cxnSp>
        <p:nvCxnSpPr>
          <p:cNvPr id="94" name="직선 연결선 93">
            <a:extLst>
              <a:ext uri="{FF2B5EF4-FFF2-40B4-BE49-F238E27FC236}">
                <a16:creationId xmlns:a16="http://schemas.microsoft.com/office/drawing/2014/main" id="{C442D658-439E-4A11-B1A1-0232A7D92FFF}"/>
              </a:ext>
            </a:extLst>
          </p:cNvPr>
          <p:cNvCxnSpPr>
            <a:cxnSpLocks/>
          </p:cNvCxnSpPr>
          <p:nvPr/>
        </p:nvCxnSpPr>
        <p:spPr>
          <a:xfrm>
            <a:off x="981924" y="1476375"/>
            <a:ext cx="229733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9686BFE5-2217-40F2-B977-14F42A8DB728}"/>
              </a:ext>
            </a:extLst>
          </p:cNvPr>
          <p:cNvSpPr txBox="1"/>
          <p:nvPr/>
        </p:nvSpPr>
        <p:spPr>
          <a:xfrm>
            <a:off x="2484942" y="1161805"/>
            <a:ext cx="8723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2000" spc="30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defRPr>
            </a:lvl1pPr>
          </a:lstStyle>
          <a:p>
            <a:r>
              <a:rPr lang="en-US" altLang="ko-KR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SWOT</a:t>
            </a:r>
            <a:r>
              <a:rPr lang="ko-KR" alt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분석</a:t>
            </a:r>
          </a:p>
        </p:txBody>
      </p:sp>
      <p:cxnSp>
        <p:nvCxnSpPr>
          <p:cNvPr id="103" name="직선 연결선 102">
            <a:extLst>
              <a:ext uri="{FF2B5EF4-FFF2-40B4-BE49-F238E27FC236}">
                <a16:creationId xmlns:a16="http://schemas.microsoft.com/office/drawing/2014/main" id="{4D5A1696-035D-416C-9D77-DCC71CFCEAD3}"/>
              </a:ext>
            </a:extLst>
          </p:cNvPr>
          <p:cNvCxnSpPr/>
          <p:nvPr/>
        </p:nvCxnSpPr>
        <p:spPr>
          <a:xfrm>
            <a:off x="6344184" y="9233523"/>
            <a:ext cx="2392001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직선 연결선 106">
            <a:extLst>
              <a:ext uri="{FF2B5EF4-FFF2-40B4-BE49-F238E27FC236}">
                <a16:creationId xmlns:a16="http://schemas.microsoft.com/office/drawing/2014/main" id="{E2E449EF-0A9B-4B36-8D05-12AEDC8D9522}"/>
              </a:ext>
            </a:extLst>
          </p:cNvPr>
          <p:cNvCxnSpPr/>
          <p:nvPr/>
        </p:nvCxnSpPr>
        <p:spPr>
          <a:xfrm>
            <a:off x="9061125" y="9233523"/>
            <a:ext cx="2392001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28585B71-9261-41AE-94F8-81F2D2F8ABC1}"/>
              </a:ext>
            </a:extLst>
          </p:cNvPr>
          <p:cNvSpPr txBox="1"/>
          <p:nvPr/>
        </p:nvSpPr>
        <p:spPr>
          <a:xfrm>
            <a:off x="989013" y="872634"/>
            <a:ext cx="1382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아리따-돋움(TTF)-SemiBold" panose="02020603020101020101" pitchFamily="18" charset="-127"/>
                <a:ea typeface="아리따-돋움(TTF)-SemiBold" panose="02020603020101020101" pitchFamily="18" charset="-127"/>
                <a:cs typeface="조선일보명조" panose="02030304000000000000" pitchFamily="18" charset="-127"/>
              </a:rPr>
              <a:t>SWOT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아리따-돋움(TTF)-SemiBold" panose="02020603020101020101" pitchFamily="18" charset="-127"/>
              <a:ea typeface="아리따-돋움(TTF)-SemiBold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1B3AD41-A705-47A2-B4D1-D5CBEF413699}"/>
              </a:ext>
            </a:extLst>
          </p:cNvPr>
          <p:cNvSpPr txBox="1"/>
          <p:nvPr/>
        </p:nvSpPr>
        <p:spPr>
          <a:xfrm>
            <a:off x="9525549" y="3285702"/>
            <a:ext cx="3305713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28700">
                <a:solidFill>
                  <a:schemeClr val="bg1"/>
                </a:solidFill>
                <a:latin typeface="아리따-돋움(TTF)-SemiBold" panose="02020603020101020101" pitchFamily="18" charset="-127"/>
                <a:ea typeface="아리따-돋움(TTF)-SemiBold" panose="02020603020101020101" pitchFamily="18" charset="-127"/>
                <a:cs typeface="조선일보명조" panose="02030304000000000000" pitchFamily="18" charset="-127"/>
              </a:defRPr>
            </a:lvl1pPr>
          </a:lstStyle>
          <a:p>
            <a:r>
              <a:rPr lang="en-US" altLang="ko-KR" dirty="0"/>
              <a:t>W</a:t>
            </a:r>
            <a:endParaRPr lang="ko-KR" altLang="en-US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1AED501B-E71D-4452-8126-10A0EDC261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60" y="1989138"/>
            <a:ext cx="3305712" cy="3408889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1D00821C-8124-4C6A-A2EB-A269C3CFE477}"/>
              </a:ext>
            </a:extLst>
          </p:cNvPr>
          <p:cNvSpPr/>
          <p:nvPr/>
        </p:nvSpPr>
        <p:spPr>
          <a:xfrm>
            <a:off x="989013" y="5378430"/>
            <a:ext cx="3327108" cy="515257"/>
          </a:xfrm>
          <a:prstGeom prst="rect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372F1E"/>
              </a:solidFill>
              <a:latin typeface="아리따-돋움(TTF)-SemiBold" panose="02020603020101020101" pitchFamily="18" charset="-127"/>
              <a:ea typeface="아리따-돋움(TTF)-SemiBold" panose="0202060302010102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A51D60-DD8E-44F4-9D4B-6EB8F758DE5B}"/>
              </a:ext>
            </a:extLst>
          </p:cNvPr>
          <p:cNvSpPr txBox="1"/>
          <p:nvPr/>
        </p:nvSpPr>
        <p:spPr>
          <a:xfrm>
            <a:off x="970311" y="4621527"/>
            <a:ext cx="114165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880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defRPr>
            </a:lvl1pPr>
          </a:lstStyle>
          <a:p>
            <a:r>
              <a:rPr lang="en-US" altLang="ko-KR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W</a:t>
            </a:r>
            <a:endParaRPr lang="ko-KR" altLang="en-US" dirty="0">
              <a:latin typeface="아리따-돋움(TTF)-SemiBold" panose="02020603020101020101" pitchFamily="18" charset="-127"/>
              <a:ea typeface="아리따-돋움(TTF)-SemiBold" panose="02020603020101020101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A0166F-8194-42A4-BCCF-76132ECC4C44}"/>
              </a:ext>
            </a:extLst>
          </p:cNvPr>
          <p:cNvSpPr txBox="1"/>
          <p:nvPr/>
        </p:nvSpPr>
        <p:spPr>
          <a:xfrm>
            <a:off x="1970294" y="5370889"/>
            <a:ext cx="566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1600">
                <a:solidFill>
                  <a:schemeClr val="bg1"/>
                </a:solidFill>
                <a:latin typeface="조선일보명조" panose="02030304000000000000" pitchFamily="18" charset="-127"/>
                <a:ea typeface="조선일보명조" panose="02030304000000000000" pitchFamily="18" charset="-127"/>
                <a:cs typeface="조선일보명조" panose="02030304000000000000" pitchFamily="18" charset="-127"/>
              </a:defRPr>
            </a:lvl1pPr>
          </a:lstStyle>
          <a:p>
            <a:r>
              <a:rPr lang="ko-KR" altLang="en-US" dirty="0">
                <a:latin typeface="아리따-돋움(TTF)-SemiBold" panose="02020603020101020101" pitchFamily="18" charset="-127"/>
                <a:ea typeface="아리따-돋움(TTF)-SemiBold" panose="02020603020101020101" pitchFamily="18" charset="-127"/>
              </a:rPr>
              <a:t>단점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D3EC837C-8C17-4123-934C-D0D55CF75A31}"/>
              </a:ext>
            </a:extLst>
          </p:cNvPr>
          <p:cNvSpPr/>
          <p:nvPr/>
        </p:nvSpPr>
        <p:spPr>
          <a:xfrm>
            <a:off x="1957470" y="5604432"/>
            <a:ext cx="8402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아리따-돋움(TTF)-SemiBold" panose="02020603020101020101" pitchFamily="18" charset="-127"/>
                <a:ea typeface="아리따-돋움(TTF)-SemiBold" panose="02020603020101020101" pitchFamily="18" charset="-127"/>
                <a:cs typeface="조선일보명조" panose="02030304000000000000" pitchFamily="18" charset="-127"/>
              </a:rPr>
              <a:t>weakness</a:t>
            </a:r>
            <a:endParaRPr lang="ko-KR" altLang="en-US" sz="1200" dirty="0">
              <a:solidFill>
                <a:schemeClr val="bg1"/>
              </a:solidFill>
              <a:latin typeface="아리따-돋움(TTF)-SemiBold" panose="02020603020101020101" pitchFamily="18" charset="-127"/>
              <a:ea typeface="아리따-돋움(TTF)-SemiBold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" name="생각 풍선: 구름 모양 1">
            <a:extLst>
              <a:ext uri="{FF2B5EF4-FFF2-40B4-BE49-F238E27FC236}">
                <a16:creationId xmlns:a16="http://schemas.microsoft.com/office/drawing/2014/main" id="{9619007C-AB3D-4E76-96CE-E1AABE37BF72}"/>
              </a:ext>
            </a:extLst>
          </p:cNvPr>
          <p:cNvSpPr/>
          <p:nvPr/>
        </p:nvSpPr>
        <p:spPr>
          <a:xfrm>
            <a:off x="5181600" y="711200"/>
            <a:ext cx="4793673" cy="391032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우리는 늘 사회에서 평가 받으면서 </a:t>
            </a:r>
            <a:r>
              <a:rPr lang="ko-KR" altLang="en-US" b="1" dirty="0">
                <a:solidFill>
                  <a:srgbClr val="FFFF00"/>
                </a:solidFill>
              </a:rPr>
              <a:t>내가 정말 좋아하는 일이 아니라 다른 사람 보기에 좋다고 하는 일을 따라가려고 애쓰며 산다</a:t>
            </a:r>
          </a:p>
        </p:txBody>
      </p:sp>
      <p:sp>
        <p:nvSpPr>
          <p:cNvPr id="3" name="폭발: 14pt 2">
            <a:extLst>
              <a:ext uri="{FF2B5EF4-FFF2-40B4-BE49-F238E27FC236}">
                <a16:creationId xmlns:a16="http://schemas.microsoft.com/office/drawing/2014/main" id="{A3A96648-7CA2-4692-B3FA-78267BFF5D5D}"/>
              </a:ext>
            </a:extLst>
          </p:cNvPr>
          <p:cNvSpPr/>
          <p:nvPr/>
        </p:nvSpPr>
        <p:spPr>
          <a:xfrm>
            <a:off x="4747491" y="2789382"/>
            <a:ext cx="7684654" cy="3833087"/>
          </a:xfrm>
          <a:prstGeom prst="irregularSeal2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그러다가 결국 내가 무엇을 좋아하는지 모르는 사람이 된다</a:t>
            </a:r>
            <a:r>
              <a:rPr lang="en-US" altLang="ko-KR" b="1" dirty="0">
                <a:solidFill>
                  <a:schemeClr val="tx1"/>
                </a:solidFill>
              </a:rPr>
              <a:t>.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F31C1A66-035E-46CD-8D72-6A126B870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3" y="1518965"/>
            <a:ext cx="2321568" cy="166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957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F0581D0C-0CB3-4B7D-8C0E-ACCACF0B4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78" b="91945" l="9875" r="89986">
                        <a14:foregroundMark x1="24200" y1="27356" x2="27677" y2="34802"/>
                        <a14:foregroundMark x1="27677" y1="34802" x2="27677" y2="34802"/>
                        <a14:foregroundMark x1="27538" y1="88754" x2="30320" y2="91945"/>
                        <a14:foregroundMark x1="64534" y1="91185" x2="68289" y2="914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632" y="664018"/>
            <a:ext cx="5058305" cy="4629158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468CDD55-884D-4FB5-9622-8418DD0BF6E6}"/>
              </a:ext>
            </a:extLst>
          </p:cNvPr>
          <p:cNvSpPr/>
          <p:nvPr/>
        </p:nvSpPr>
        <p:spPr>
          <a:xfrm>
            <a:off x="1248525" y="5298450"/>
            <a:ext cx="56621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000" spc="600" dirty="0">
                <a:solidFill>
                  <a:srgbClr val="50505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융합교육 평가의 방법</a:t>
            </a:r>
            <a:endParaRPr lang="ko-KR" altLang="en-US" sz="4000" spc="600" dirty="0">
              <a:solidFill>
                <a:srgbClr val="505050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1448A66A-C511-49A7-8FE3-04F2BEDCE9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233681"/>
            <a:ext cx="421638" cy="725081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F616F606-5FD5-493B-B0B5-AEADC0D718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25" y="304801"/>
            <a:ext cx="824115" cy="387639"/>
          </a:xfrm>
          <a:prstGeom prst="rect">
            <a:avLst/>
          </a:prstGeom>
        </p:spPr>
      </p:pic>
      <p:sp>
        <p:nvSpPr>
          <p:cNvPr id="3" name="생각 풍선: 구름 모양 2">
            <a:extLst>
              <a:ext uri="{FF2B5EF4-FFF2-40B4-BE49-F238E27FC236}">
                <a16:creationId xmlns:a16="http://schemas.microsoft.com/office/drawing/2014/main" id="{49F3E483-CBC5-4BDF-A2DB-00CC00FB8CD7}"/>
              </a:ext>
            </a:extLst>
          </p:cNvPr>
          <p:cNvSpPr/>
          <p:nvPr/>
        </p:nvSpPr>
        <p:spPr>
          <a:xfrm>
            <a:off x="7352145" y="233681"/>
            <a:ext cx="4969164" cy="426442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교육의 목표가 정답을 아는 것이 아니므로 </a:t>
            </a:r>
            <a:r>
              <a:rPr lang="ko-KR" altLang="en-US" b="1" dirty="0">
                <a:solidFill>
                  <a:srgbClr val="FFFF00"/>
                </a:solidFill>
              </a:rPr>
              <a:t>교수의 평가 </a:t>
            </a:r>
            <a:r>
              <a:rPr lang="en-US" altLang="ko-KR" b="1" dirty="0">
                <a:solidFill>
                  <a:srgbClr val="FFFF00"/>
                </a:solidFill>
              </a:rPr>
              <a:t>+ </a:t>
            </a:r>
            <a:r>
              <a:rPr lang="ko-KR" altLang="en-US" b="1" dirty="0">
                <a:solidFill>
                  <a:srgbClr val="FFFF00"/>
                </a:solidFill>
              </a:rPr>
              <a:t>동료 평가 </a:t>
            </a:r>
            <a:r>
              <a:rPr lang="en-US" altLang="ko-KR" b="1" dirty="0">
                <a:solidFill>
                  <a:srgbClr val="FFFF00"/>
                </a:solidFill>
              </a:rPr>
              <a:t>+ </a:t>
            </a:r>
            <a:r>
              <a:rPr lang="ko-KR" altLang="en-US" b="1" dirty="0">
                <a:solidFill>
                  <a:srgbClr val="FFFF00"/>
                </a:solidFill>
              </a:rPr>
              <a:t>자기 평가 </a:t>
            </a:r>
            <a:r>
              <a:rPr lang="ko-KR" altLang="en-US" b="1" dirty="0"/>
              <a:t>등 다양한 관점을 평가에 포함</a:t>
            </a:r>
          </a:p>
          <a:p>
            <a:pPr algn="ctr"/>
            <a:r>
              <a:rPr lang="ko-KR" altLang="en-US" dirty="0"/>
              <a:t> </a:t>
            </a:r>
          </a:p>
        </p:txBody>
      </p:sp>
      <p:sp>
        <p:nvSpPr>
          <p:cNvPr id="2" name="별: 꼭짓점 7개 1">
            <a:extLst>
              <a:ext uri="{FF2B5EF4-FFF2-40B4-BE49-F238E27FC236}">
                <a16:creationId xmlns:a16="http://schemas.microsoft.com/office/drawing/2014/main" id="{0D8E1A7C-2754-4013-A66E-04968811CBD7}"/>
              </a:ext>
            </a:extLst>
          </p:cNvPr>
          <p:cNvSpPr/>
          <p:nvPr/>
        </p:nvSpPr>
        <p:spPr>
          <a:xfrm>
            <a:off x="3625795" y="795130"/>
            <a:ext cx="6035040" cy="5589767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>
                <a:solidFill>
                  <a:srgbClr val="FF0000"/>
                </a:solidFill>
              </a:rPr>
              <a:t>자기주도적 학습의 핵심 </a:t>
            </a:r>
            <a:endParaRPr lang="en-US" altLang="ko-KR" sz="2800" b="1" dirty="0">
              <a:solidFill>
                <a:srgbClr val="FF0000"/>
              </a:solidFill>
            </a:endParaRPr>
          </a:p>
          <a:p>
            <a:pPr algn="ctr"/>
            <a:endParaRPr lang="en-US" altLang="ko-KR" sz="2800" b="1" dirty="0">
              <a:solidFill>
                <a:srgbClr val="FF0000"/>
              </a:solidFill>
            </a:endParaRP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</a:rPr>
              <a:t>– </a:t>
            </a:r>
            <a:r>
              <a:rPr lang="ko-KR" altLang="en-US" sz="2800" b="1" dirty="0">
                <a:solidFill>
                  <a:srgbClr val="FF0000"/>
                </a:solidFill>
              </a:rPr>
              <a:t>평가의 주체성</a:t>
            </a:r>
          </a:p>
        </p:txBody>
      </p:sp>
    </p:spTree>
    <p:extLst>
      <p:ext uri="{BB962C8B-B14F-4D97-AF65-F5344CB8AC3E}">
        <p14:creationId xmlns:p14="http://schemas.microsoft.com/office/powerpoint/2010/main" val="3346616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 sz="4700"/>
              <a:t>융합수업 모형</a:t>
            </a:r>
            <a:endParaRPr lang="ko-KR" altLang="en-US" sz="470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85044" y="1539130"/>
            <a:ext cx="11433893" cy="47804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632030" y="0"/>
            <a:ext cx="10370917" cy="2338086"/>
          </a:xfrm>
          <a:prstGeom prst="rect">
            <a:avLst/>
          </a:prstGeom>
          <a:solidFill>
            <a:srgbClr val="f8c0c3"/>
          </a:solidFill>
          <a:ln>
            <a:solidFill>
              <a:srgbClr val="f8c0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anchor="ctr" anchorCtr="0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24365" y="595726"/>
            <a:ext cx="5007392" cy="5724051"/>
          </a:xfrm>
          <a:prstGeom prst="rect">
            <a:avLst/>
          </a:prstGeom>
          <a:solidFill>
            <a:srgbClr val="ffffff"/>
          </a:solidFill>
          <a:ln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anchor="ctr" anchorCtr="0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5350846" y="3225197"/>
            <a:ext cx="65330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400"/>
              <a:t>융합교육과 기존 교육과의 차이</a:t>
            </a:r>
            <a:endParaRPr lang="ko-KR" altLang="en-US" sz="2400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152458" y="2032618"/>
            <a:ext cx="3429000" cy="3429000"/>
          </a:xfrm>
          <a:prstGeom prst="rect">
            <a:avLst/>
          </a:prstGeom>
        </p:spPr>
      </p:pic>
      <p:sp>
        <p:nvSpPr>
          <p:cNvPr id="2" name="두루마리 모양: 가로로 말림 1"/>
          <p:cNvSpPr/>
          <p:nvPr/>
        </p:nvSpPr>
        <p:spPr>
          <a:xfrm>
            <a:off x="6684021" y="704007"/>
            <a:ext cx="2985961" cy="1328611"/>
          </a:xfrm>
          <a:prstGeom prst="horizontalScroll">
            <a:avLst>
              <a:gd name="adj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ko-KR" altLang="en-US" sz="2400"/>
              <a:t>질문 </a:t>
            </a:r>
            <a:r>
              <a:rPr lang="en-US" altLang="ko-KR" sz="2400"/>
              <a:t>4</a:t>
            </a:r>
            <a:endParaRPr lang="en-US" altLang="ko-KR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C2C8C254-3EA9-437A-8F07-510F3A4FE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012" y="3007659"/>
            <a:ext cx="3429000" cy="3429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98286" y="894273"/>
            <a:ext cx="55397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>
                <a:solidFill>
                  <a:srgbClr val="9966FF"/>
                </a:solidFill>
              </a:rPr>
              <a:t>융합 교과목의 초점은   깊이 있게 사고하는 법과 현명하게 판단하는 법을 배우는 것</a:t>
            </a:r>
            <a:endParaRPr lang="en-US" altLang="ko-KR" sz="3600" b="1" dirty="0">
              <a:solidFill>
                <a:srgbClr val="9966FF"/>
              </a:solidFill>
            </a:endParaRPr>
          </a:p>
        </p:txBody>
      </p:sp>
      <p:sp>
        <p:nvSpPr>
          <p:cNvPr id="4" name="생각 풍선: 구름 모양 3">
            <a:extLst>
              <a:ext uri="{FF2B5EF4-FFF2-40B4-BE49-F238E27FC236}">
                <a16:creationId xmlns:a16="http://schemas.microsoft.com/office/drawing/2014/main" id="{16EC0170-D742-4F82-946D-13AF040BCBFE}"/>
              </a:ext>
            </a:extLst>
          </p:cNvPr>
          <p:cNvSpPr/>
          <p:nvPr/>
        </p:nvSpPr>
        <p:spPr>
          <a:xfrm>
            <a:off x="7637929" y="421341"/>
            <a:ext cx="4410636" cy="3254188"/>
          </a:xfrm>
          <a:prstGeom prst="cloudCallou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</a:rPr>
              <a:t>자신이 좋아하는 일을 찾아가는 과정을 제공하기 위해</a:t>
            </a:r>
            <a:r>
              <a:rPr lang="en-US" altLang="ko-KR" dirty="0">
                <a:solidFill>
                  <a:schemeClr val="tx1"/>
                </a:solidFill>
              </a:rPr>
              <a:t>– </a:t>
            </a:r>
            <a:r>
              <a:rPr lang="ko-KR" altLang="en-US" b="1" dirty="0">
                <a:solidFill>
                  <a:srgbClr val="FF0000"/>
                </a:solidFill>
              </a:rPr>
              <a:t>매력적이고 흥미롭게 수업하는 것이 목적</a:t>
            </a:r>
          </a:p>
        </p:txBody>
      </p:sp>
    </p:spTree>
    <p:extLst>
      <p:ext uri="{BB962C8B-B14F-4D97-AF65-F5344CB8AC3E}">
        <p14:creationId xmlns:p14="http://schemas.microsoft.com/office/powerpoint/2010/main" val="23931641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F9B6957E-2122-4CB0-9A73-EE3A6AB162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36</a:t>
            </a:fld>
            <a:endParaRPr lang="en"/>
          </a:p>
        </p:txBody>
      </p:sp>
      <p:sp>
        <p:nvSpPr>
          <p:cNvPr id="12" name="텍스트 개체 틀 11">
            <a:extLst>
              <a:ext uri="{FF2B5EF4-FFF2-40B4-BE49-F238E27FC236}">
                <a16:creationId xmlns:a16="http://schemas.microsoft.com/office/drawing/2014/main" id="{429AA80C-9E63-4221-A677-24DD23921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5071504"/>
            <a:ext cx="8264800" cy="692800"/>
          </a:xfrm>
        </p:spPr>
        <p:txBody>
          <a:bodyPr/>
          <a:lstStyle/>
          <a:p>
            <a:r>
              <a:rPr lang="ko-KR" altLang="en-US" sz="2800" dirty="0">
                <a:solidFill>
                  <a:srgbClr val="FF0000"/>
                </a:solidFill>
              </a:rPr>
              <a:t>융합교육은 더 이상 정해진 목표로 향하는 경로가 아니라 학습자가 자기만의 시간과 방식으로 발현되는 살아있는 창조적 여정</a:t>
            </a:r>
            <a:r>
              <a:rPr lang="en-US" altLang="ko-KR" sz="2800" dirty="0">
                <a:solidFill>
                  <a:srgbClr val="9966FF"/>
                </a:solidFill>
              </a:rPr>
              <a:t>(</a:t>
            </a:r>
            <a:r>
              <a:rPr lang="ko-KR" altLang="en-US" sz="2800" dirty="0">
                <a:solidFill>
                  <a:srgbClr val="9966FF"/>
                </a:solidFill>
              </a:rPr>
              <a:t>학습 결과보다 과정</a:t>
            </a:r>
            <a:r>
              <a:rPr lang="en-US" altLang="ko-KR" sz="2800" dirty="0">
                <a:solidFill>
                  <a:srgbClr val="9966FF"/>
                </a:solidFill>
              </a:rPr>
              <a:t>)</a:t>
            </a:r>
            <a:endParaRPr lang="ko-KR" altLang="en-US" sz="2800" dirty="0">
              <a:solidFill>
                <a:srgbClr val="9966FF"/>
              </a:solidFill>
            </a:endParaRPr>
          </a:p>
          <a:p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DE3C52-0754-42A5-97DD-3C4983BBB8CF}"/>
              </a:ext>
            </a:extLst>
          </p:cNvPr>
          <p:cNvSpPr txBox="1"/>
          <p:nvPr/>
        </p:nvSpPr>
        <p:spPr>
          <a:xfrm>
            <a:off x="609600" y="824753"/>
            <a:ext cx="102287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 err="1">
                <a:solidFill>
                  <a:srgbClr val="0070C0"/>
                </a:solidFill>
              </a:rPr>
              <a:t>베르그송의</a:t>
            </a:r>
            <a:r>
              <a:rPr lang="ko-KR" altLang="en-US" sz="4400" dirty="0">
                <a:solidFill>
                  <a:srgbClr val="0070C0"/>
                </a:solidFill>
              </a:rPr>
              <a:t> </a:t>
            </a:r>
            <a:r>
              <a:rPr lang="ko-KR" altLang="en-US" sz="4400" dirty="0" err="1">
                <a:solidFill>
                  <a:srgbClr val="0070C0"/>
                </a:solidFill>
              </a:rPr>
              <a:t>엘랑비탈</a:t>
            </a:r>
            <a:endParaRPr lang="ko-KR" altLang="en-US" sz="4400" dirty="0">
              <a:solidFill>
                <a:srgbClr val="0070C0"/>
              </a:solidFill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2883466-B556-4117-818C-7488325C0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82" y="2630318"/>
            <a:ext cx="10117180" cy="2218773"/>
          </a:xfrm>
          <a:prstGeom prst="rect">
            <a:avLst/>
          </a:prstGeom>
        </p:spPr>
      </p:pic>
      <p:sp>
        <p:nvSpPr>
          <p:cNvPr id="4" name="별: 꼭짓점 7개 3">
            <a:extLst>
              <a:ext uri="{FF2B5EF4-FFF2-40B4-BE49-F238E27FC236}">
                <a16:creationId xmlns:a16="http://schemas.microsoft.com/office/drawing/2014/main" id="{D3DE5B8D-18FB-4CAD-83C8-8363A16E7106}"/>
              </a:ext>
            </a:extLst>
          </p:cNvPr>
          <p:cNvSpPr/>
          <p:nvPr/>
        </p:nvSpPr>
        <p:spPr>
          <a:xfrm>
            <a:off x="1566407" y="596348"/>
            <a:ext cx="7124369" cy="5661329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/>
              <a:t>진정한 의미의 </a:t>
            </a:r>
            <a:r>
              <a:rPr lang="en-US" altLang="ko-KR" sz="2800" dirty="0"/>
              <a:t>1</a:t>
            </a:r>
            <a:r>
              <a:rPr lang="ko-KR" altLang="en-US" sz="2800" dirty="0"/>
              <a:t>학생   </a:t>
            </a:r>
            <a:r>
              <a:rPr lang="en-US" altLang="ko-KR" sz="2800" dirty="0"/>
              <a:t>1</a:t>
            </a:r>
            <a:r>
              <a:rPr lang="ko-KR" altLang="en-US" sz="2800" dirty="0"/>
              <a:t>탐구 아이디어 런 프로젝트의 기본 철학</a:t>
            </a:r>
          </a:p>
        </p:txBody>
      </p:sp>
    </p:spTree>
    <p:extLst>
      <p:ext uri="{BB962C8B-B14F-4D97-AF65-F5344CB8AC3E}">
        <p14:creationId xmlns:p14="http://schemas.microsoft.com/office/powerpoint/2010/main" val="162587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AB0274E3-C280-4464-8B70-E97B7865B788}"/>
              </a:ext>
            </a:extLst>
          </p:cNvPr>
          <p:cNvSpPr/>
          <p:nvPr/>
        </p:nvSpPr>
        <p:spPr>
          <a:xfrm rot="2700000">
            <a:off x="5304404" y="-1359937"/>
            <a:ext cx="1583192" cy="1583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7ADA10CB-9534-4CC2-B081-8D59F1547E3C}"/>
              </a:ext>
            </a:extLst>
          </p:cNvPr>
          <p:cNvGrpSpPr/>
          <p:nvPr/>
        </p:nvGrpSpPr>
        <p:grpSpPr>
          <a:xfrm>
            <a:off x="0" y="-62470"/>
            <a:ext cx="13192439" cy="6920470"/>
            <a:chOff x="-59322" y="-62470"/>
            <a:chExt cx="13192439" cy="6920470"/>
          </a:xfrm>
        </p:grpSpPr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A68979FC-D785-45F8-B34B-39683E38EDC1}"/>
                </a:ext>
              </a:extLst>
            </p:cNvPr>
            <p:cNvSpPr/>
            <p:nvPr/>
          </p:nvSpPr>
          <p:spPr>
            <a:xfrm>
              <a:off x="-59322" y="-62470"/>
              <a:ext cx="4332974" cy="692047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id="{87235ADB-2D7A-4C6F-9BE6-9DFFA799EFFF}"/>
                </a:ext>
              </a:extLst>
            </p:cNvPr>
            <p:cNvSpPr/>
            <p:nvPr/>
          </p:nvSpPr>
          <p:spPr>
            <a:xfrm>
              <a:off x="-59322" y="0"/>
              <a:ext cx="12305402" cy="6858000"/>
            </a:xfrm>
            <a:prstGeom prst="rect">
              <a:avLst/>
            </a:prstGeom>
            <a:solidFill>
              <a:srgbClr val="F8C0C3"/>
            </a:solidFill>
            <a:ln>
              <a:solidFill>
                <a:srgbClr val="F8C0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C74BB545-0BF1-416D-A42B-35E4F00767AC}"/>
                </a:ext>
              </a:extLst>
            </p:cNvPr>
            <p:cNvGrpSpPr/>
            <p:nvPr/>
          </p:nvGrpSpPr>
          <p:grpSpPr>
            <a:xfrm>
              <a:off x="185195" y="1102291"/>
              <a:ext cx="12947922" cy="4895743"/>
              <a:chOff x="185195" y="1102291"/>
              <a:chExt cx="12947922" cy="4895743"/>
            </a:xfrm>
          </p:grpSpPr>
          <p:sp>
            <p:nvSpPr>
              <p:cNvPr id="7" name="직사각형 6">
                <a:extLst>
                  <a:ext uri="{FF2B5EF4-FFF2-40B4-BE49-F238E27FC236}">
                    <a16:creationId xmlns:a16="http://schemas.microsoft.com/office/drawing/2014/main" id="{E7D6EFFB-F85E-4711-8CCE-12668C29C06D}"/>
                  </a:ext>
                </a:extLst>
              </p:cNvPr>
              <p:cNvSpPr/>
              <p:nvPr/>
            </p:nvSpPr>
            <p:spPr>
              <a:xfrm>
                <a:off x="185195" y="1102291"/>
                <a:ext cx="11826118" cy="4882018"/>
              </a:xfrm>
              <a:prstGeom prst="rect">
                <a:avLst/>
              </a:prstGeom>
              <a:solidFill>
                <a:srgbClr val="F9F9F9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pic>
            <p:nvPicPr>
              <p:cNvPr id="14" name="그림 13" descr="개체이(가) 표시된 사진&#10;&#10;높은 신뢰도로 생성된 설명">
                <a:extLst>
                  <a:ext uri="{FF2B5EF4-FFF2-40B4-BE49-F238E27FC236}">
                    <a16:creationId xmlns:a16="http://schemas.microsoft.com/office/drawing/2014/main" id="{490A65AA-B180-4D77-87EF-2C23898D23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9488434" y="2922832"/>
                <a:ext cx="3644683" cy="3075202"/>
              </a:xfrm>
              <a:prstGeom prst="rect">
                <a:avLst/>
              </a:prstGeom>
            </p:spPr>
          </p:pic>
        </p:grpSp>
      </p:grpSp>
      <p:sp>
        <p:nvSpPr>
          <p:cNvPr id="5" name="직사각형 4">
            <a:extLst>
              <a:ext uri="{FF2B5EF4-FFF2-40B4-BE49-F238E27FC236}">
                <a16:creationId xmlns:a16="http://schemas.microsoft.com/office/drawing/2014/main" id="{225D9194-7A8C-4022-BB5B-4B03ADB76653}"/>
              </a:ext>
            </a:extLst>
          </p:cNvPr>
          <p:cNvSpPr/>
          <p:nvPr/>
        </p:nvSpPr>
        <p:spPr>
          <a:xfrm>
            <a:off x="540952" y="1630714"/>
            <a:ext cx="11327775" cy="149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20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기계적 지능 </a:t>
            </a:r>
            <a:r>
              <a:rPr lang="en-US" altLang="ko-KR" sz="20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vs </a:t>
            </a:r>
            <a:r>
              <a:rPr lang="ko-KR" altLang="en-US" sz="20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창조적 생명력</a:t>
            </a:r>
            <a:r>
              <a:rPr lang="en-US" altLang="ko-KR" sz="20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: AI </a:t>
            </a:r>
            <a:r>
              <a:rPr lang="ko-KR" altLang="en-US" sz="2000" kern="0" dirty="0" err="1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코스웨어</a:t>
            </a:r>
            <a:r>
              <a:rPr lang="en-US" altLang="ko-KR" sz="20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0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디지털 교과서는 데이터를 기반으로 정답을 만들어내고 있음</a:t>
            </a:r>
            <a:r>
              <a:rPr lang="en-US" altLang="ko-KR" sz="20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r>
              <a:rPr lang="ko-KR" altLang="en-US" sz="20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반면 인간은 단순 재조합이 아닌</a:t>
            </a:r>
            <a:r>
              <a:rPr lang="en-US" altLang="ko-KR" sz="20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0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맥락과 감정을 가진 창조적 도약을 통해 전혀 새로운 것을 만들어 냄</a:t>
            </a:r>
            <a:r>
              <a:rPr lang="en-US" altLang="ko-KR" sz="20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r>
              <a:rPr lang="ko-KR" altLang="en-US" sz="20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이 창조성은 교육을 통해 길러야 하며</a:t>
            </a:r>
            <a:r>
              <a:rPr lang="en-US" altLang="ko-KR" sz="20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0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이 접근이 </a:t>
            </a:r>
            <a:r>
              <a:rPr lang="en-US" altLang="ko-KR" sz="20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AI </a:t>
            </a:r>
            <a:r>
              <a:rPr lang="ko-KR" altLang="en-US" sz="20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활용 교육과 융합교육의 차이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CA98ACE7-3100-46A4-9526-2575AE94EE43}"/>
              </a:ext>
            </a:extLst>
          </p:cNvPr>
          <p:cNvSpPr/>
          <p:nvPr/>
        </p:nvSpPr>
        <p:spPr>
          <a:xfrm>
            <a:off x="540952" y="3817835"/>
            <a:ext cx="9864436" cy="149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20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경험의 확장 </a:t>
            </a:r>
            <a:r>
              <a:rPr lang="en-US" altLang="ko-KR" sz="20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= </a:t>
            </a:r>
            <a:r>
              <a:rPr lang="ko-KR" altLang="en-US" sz="2000" b="1" kern="0" dirty="0" err="1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엘랑비탈의</a:t>
            </a:r>
            <a:r>
              <a:rPr lang="ko-KR" altLang="en-US" sz="2000" b="1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발현</a:t>
            </a:r>
            <a:r>
              <a:rPr lang="en-US" altLang="ko-KR" sz="20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: AI·</a:t>
            </a:r>
            <a:r>
              <a:rPr lang="ko-KR" altLang="en-US" sz="20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메타버스 등을 도구를 활용하더라도</a:t>
            </a:r>
            <a:r>
              <a:rPr lang="en-US" altLang="ko-KR" sz="20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0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교육 핵심은 기계로는 구현할 수 없는 학습자의 존재론적 성장을 이끌어야 함</a:t>
            </a:r>
            <a:r>
              <a:rPr lang="en-US" altLang="ko-KR" sz="20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r>
              <a:rPr lang="ko-KR" altLang="en-US" sz="20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자기 삶의 서사</a:t>
            </a:r>
            <a:r>
              <a:rPr lang="en-US" altLang="ko-KR" sz="20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0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경험의 재구성</a:t>
            </a:r>
            <a:r>
              <a:rPr lang="en-US" altLang="ko-KR" sz="20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000" kern="0" dirty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의미 부여를 통해 정체성을 창조하는 힘</a:t>
            </a:r>
            <a:endParaRPr lang="ko-KR" altLang="en-US" sz="1600" kern="0" spc="0" dirty="0">
              <a:solidFill>
                <a:srgbClr val="000000"/>
              </a:solidFill>
              <a:effectLst/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769601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 descr="개체이(가) 표시된 사진&#10;&#10;높은 신뢰도로 생성된 설명">
            <a:extLst>
              <a:ext uri="{FF2B5EF4-FFF2-40B4-BE49-F238E27FC236}">
                <a16:creationId xmlns:a16="http://schemas.microsoft.com/office/drawing/2014/main" id="{490A65AA-B180-4D77-87EF-2C23898D2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04282" y="2474940"/>
            <a:ext cx="4939624" cy="4167809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7E41B359-FA2D-4D6B-A8A7-059ADE1F0D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51" y="1655371"/>
            <a:ext cx="3600000" cy="36000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ADB95DE2-2AFD-4690-9AC8-BC2FADBFED8B}"/>
              </a:ext>
            </a:extLst>
          </p:cNvPr>
          <p:cNvSpPr/>
          <p:nvPr/>
        </p:nvSpPr>
        <p:spPr>
          <a:xfrm>
            <a:off x="4054919" y="2119097"/>
            <a:ext cx="4621529" cy="230832"/>
          </a:xfrm>
          <a:prstGeom prst="rect">
            <a:avLst/>
          </a:prstGeom>
          <a:solidFill>
            <a:srgbClr val="28B9ED"/>
          </a:solidFill>
          <a:ln>
            <a:solidFill>
              <a:srgbClr val="28B9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426126F9-7693-4639-B766-529C85AB9DEC}"/>
              </a:ext>
            </a:extLst>
          </p:cNvPr>
          <p:cNvSpPr/>
          <p:nvPr/>
        </p:nvSpPr>
        <p:spPr>
          <a:xfrm>
            <a:off x="3573149" y="1150577"/>
            <a:ext cx="67169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4000" spc="300" dirty="0">
                <a:solidFill>
                  <a:srgbClr val="28B9ED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융합의 핵심은 생각 바꾸기</a:t>
            </a:r>
            <a:endParaRPr lang="ko-KR" alt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DC137E-8F5B-40B1-8E4B-EBFEA52DE17B}"/>
              </a:ext>
            </a:extLst>
          </p:cNvPr>
          <p:cNvSpPr txBox="1"/>
          <p:nvPr/>
        </p:nvSpPr>
        <p:spPr>
          <a:xfrm>
            <a:off x="3123833" y="2625163"/>
            <a:ext cx="611898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b="1" spc="300" dirty="0">
                <a:solidFill>
                  <a:srgbClr val="002060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융합교육의 핵심은</a:t>
            </a:r>
            <a:endParaRPr lang="en-US" altLang="ko-KR" sz="3200" b="1" spc="300" dirty="0">
              <a:solidFill>
                <a:srgbClr val="002060"/>
              </a:solidFill>
              <a:latin typeface="나눔스퀘어 Bold" panose="020B0600000101010101" pitchFamily="50" charset="-127"/>
              <a:ea typeface="나눔스퀘어 Bold" panose="020B0600000101010101" pitchFamily="50" charset="-127"/>
            </a:endParaRPr>
          </a:p>
          <a:p>
            <a:pPr algn="ctr"/>
            <a:r>
              <a:rPr lang="ko-KR" altLang="en-US" sz="3200" b="1" spc="3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 Bold" panose="020B0600000101010101" pitchFamily="50" charset="-127"/>
              </a:rPr>
              <a:t>교수가 가르친다는 생각을</a:t>
            </a:r>
            <a:endParaRPr lang="en-US" altLang="ko-KR" sz="3200" b="1" spc="300" dirty="0">
              <a:solidFill>
                <a:srgbClr val="002060"/>
              </a:solidFill>
              <a:latin typeface="나눔스퀘어" panose="020B0600000101010101" pitchFamily="50" charset="-127"/>
              <a:ea typeface="나눔스퀘어 Bold" panose="020B0600000101010101" pitchFamily="50" charset="-127"/>
            </a:endParaRPr>
          </a:p>
          <a:p>
            <a:pPr algn="ctr"/>
            <a:r>
              <a:rPr lang="ko-KR" altLang="en-US" sz="3200" b="1" spc="3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 Bold" panose="020B0600000101010101" pitchFamily="50" charset="-127"/>
              </a:rPr>
              <a:t>학생 생각이 발전하도록 </a:t>
            </a:r>
            <a:endParaRPr lang="en-US" altLang="ko-KR" sz="3200" b="1" spc="300" dirty="0">
              <a:solidFill>
                <a:srgbClr val="002060"/>
              </a:solidFill>
              <a:latin typeface="나눔스퀘어" panose="020B0600000101010101" pitchFamily="50" charset="-127"/>
              <a:ea typeface="나눔스퀘어 Bold" panose="020B0600000101010101" pitchFamily="50" charset="-127"/>
            </a:endParaRPr>
          </a:p>
          <a:p>
            <a:pPr algn="ctr"/>
            <a:r>
              <a:rPr lang="ko-KR" altLang="en-US" sz="3200" b="1" spc="300" dirty="0">
                <a:solidFill>
                  <a:srgbClr val="002060"/>
                </a:solidFill>
                <a:latin typeface="나눔스퀘어" panose="020B0600000101010101" pitchFamily="50" charset="-127"/>
                <a:ea typeface="나눔스퀘어 Bold" panose="020B0600000101010101" pitchFamily="50" charset="-127"/>
              </a:rPr>
              <a:t>도와준다는 것으로 바꾸는 것</a:t>
            </a:r>
            <a:endParaRPr lang="en-US" altLang="ko-KR" sz="3200" b="1" spc="300" dirty="0">
              <a:solidFill>
                <a:srgbClr val="002060"/>
              </a:solidFill>
              <a:latin typeface="나눔스퀘어" panose="020B0600000101010101" pitchFamily="50" charset="-127"/>
              <a:ea typeface="나눔스퀘어 Bold" panose="020B0600000101010101" pitchFamily="50" charset="-127"/>
            </a:endParaRPr>
          </a:p>
          <a:p>
            <a:pPr algn="ctr"/>
            <a:endParaRPr lang="en-US" altLang="ko-KR" sz="3200" b="1" spc="300" dirty="0">
              <a:solidFill>
                <a:srgbClr val="002060"/>
              </a:solidFill>
              <a:latin typeface="나눔스퀘어" panose="020B0600000101010101" pitchFamily="50" charset="-127"/>
              <a:ea typeface="나눔스퀘어 Bold" panose="020B0600000101010101" pitchFamily="50" charset="-127"/>
            </a:endParaRPr>
          </a:p>
          <a:p>
            <a:pPr algn="ctr"/>
            <a:r>
              <a:rPr lang="ko-KR" altLang="en-US" sz="3200" b="1" spc="3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 Bold" panose="020B0600000101010101" pitchFamily="50" charset="-127"/>
              </a:rPr>
              <a:t>반응적 교수법</a:t>
            </a:r>
            <a:endParaRPr lang="ko-KR" altLang="en-US" sz="4000" b="1" spc="300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4" name="타원형 설명선 3"/>
          <p:cNvSpPr/>
          <p:nvPr/>
        </p:nvSpPr>
        <p:spPr>
          <a:xfrm>
            <a:off x="9973491" y="1802675"/>
            <a:ext cx="1776549" cy="146304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/>
              <a:t>주인공은 나야 나</a:t>
            </a:r>
            <a:r>
              <a:rPr lang="en-US" altLang="ko-KR" sz="2000" dirty="0"/>
              <a:t>~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079347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animBg="1"/>
    </p:bldLst>
  </p:timing>
</p:sld>
</file>

<file path=ppt/slides/slide4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632030" y="0"/>
            <a:ext cx="10370917" cy="2338086"/>
          </a:xfrm>
          <a:prstGeom prst="rect">
            <a:avLst/>
          </a:prstGeom>
          <a:solidFill>
            <a:srgbClr val="f8c0c3"/>
          </a:solidFill>
          <a:ln>
            <a:solidFill>
              <a:srgbClr val="f8c0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anchor="ctr" anchorCtr="0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24365" y="595726"/>
            <a:ext cx="5007392" cy="5724051"/>
          </a:xfrm>
          <a:prstGeom prst="rect">
            <a:avLst/>
          </a:prstGeom>
          <a:solidFill>
            <a:srgbClr val="ffffff"/>
          </a:solidFill>
          <a:ln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anchor="ctr" anchorCtr="0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3731597" y="2526697"/>
            <a:ext cx="8239576" cy="37483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400"/>
              <a:t>과학교육은 꿈 꾸는 '상상'에 가치를 부여하고, 현실화 하는 '창의'로 완성된다는 백성혜 교수님의 '융합교육'에 공감합니다. </a:t>
            </a:r>
            <a:endParaRPr lang="ko-KR" altLang="en-US" sz="2400"/>
          </a:p>
          <a:p>
            <a:pPr lvl="0">
              <a:defRPr/>
            </a:pPr>
            <a:endParaRPr lang="ko-KR" altLang="en-US" sz="2400"/>
          </a:p>
          <a:p>
            <a:pPr lvl="0">
              <a:defRPr/>
            </a:pPr>
            <a:r>
              <a:rPr lang="ko-KR" altLang="en-US" sz="2400"/>
              <a:t>  하지만 오랫동안 교직사회는 Lortie(1975)의 주장 처럼, 개인주의, 현재주의와 보수주의에 함몰되어 있습니다. </a:t>
            </a:r>
            <a:endParaRPr lang="ko-KR" altLang="en-US" sz="2400"/>
          </a:p>
          <a:p>
            <a:pPr lvl="0">
              <a:defRPr/>
            </a:pPr>
            <a:r>
              <a:rPr lang="ko-KR" altLang="en-US" sz="2400"/>
              <a:t>  COVID-19 이후 더 심화되어 가는 것이 현실입니다.</a:t>
            </a:r>
            <a:endParaRPr lang="ko-KR" altLang="en-US" sz="2400"/>
          </a:p>
          <a:p>
            <a:pPr lvl="0">
              <a:defRPr/>
            </a:pPr>
            <a:r>
              <a:rPr lang="ko-KR" altLang="en-US" sz="2400"/>
              <a:t> </a:t>
            </a:r>
            <a:endParaRPr lang="ko-KR" altLang="en-US" sz="2400"/>
          </a:p>
          <a:p>
            <a:pPr lvl="0">
              <a:defRPr/>
            </a:pPr>
            <a:r>
              <a:rPr lang="ko-KR" altLang="en-US" sz="2400"/>
              <a:t>  이러한 토대에서 교수님이 주장하시는 융합교육의 토대 마련을 위한 학교 현장의 시작은 무엇이 될 수 있을까요?</a:t>
            </a:r>
            <a:endParaRPr lang="ko-KR" altLang="en-US" sz="2400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0895" y="2111993"/>
            <a:ext cx="3429000" cy="3429000"/>
          </a:xfrm>
          <a:prstGeom prst="rect">
            <a:avLst/>
          </a:prstGeom>
        </p:spPr>
      </p:pic>
      <p:sp>
        <p:nvSpPr>
          <p:cNvPr id="2" name="두루마리 모양: 가로로 말림 1"/>
          <p:cNvSpPr/>
          <p:nvPr/>
        </p:nvSpPr>
        <p:spPr>
          <a:xfrm>
            <a:off x="6684021" y="704007"/>
            <a:ext cx="2985961" cy="1328611"/>
          </a:xfrm>
          <a:prstGeom prst="horizontalScroll">
            <a:avLst>
              <a:gd name="adj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ko-KR" altLang="en-US" sz="2400"/>
              <a:t>질문 </a:t>
            </a:r>
            <a:r>
              <a:rPr lang="en-US" altLang="ko-KR" sz="2400"/>
              <a:t>5</a:t>
            </a:r>
            <a:endParaRPr lang="en-US" altLang="ko-KR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fade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6490" y="862985"/>
            <a:ext cx="791528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ko-KR" altLang="en-US" sz="2400" dirty="0"/>
              <a:t>반응적 교수가 적용된 교실에서는 교사가 미리 계획한 대로 수업이 진행될 수 없다</a:t>
            </a:r>
            <a:r>
              <a:rPr lang="en-US" altLang="ko-KR" sz="2400" dirty="0"/>
              <a:t>. </a:t>
            </a:r>
          </a:p>
          <a:p>
            <a:pPr>
              <a:lnSpc>
                <a:spcPct val="250000"/>
              </a:lnSpc>
            </a:pPr>
            <a:r>
              <a:rPr lang="ko-KR" altLang="en-US" sz="2400" dirty="0"/>
              <a:t>왜냐하면</a:t>
            </a:r>
            <a:r>
              <a:rPr lang="en-US" altLang="ko-KR" sz="2400" dirty="0"/>
              <a:t>, </a:t>
            </a:r>
            <a:r>
              <a:rPr lang="ko-KR" altLang="en-US" sz="2400" dirty="0"/>
              <a:t>학생들은 수업에 가져오는 다양한 아이디어에 반응해야 되기 때문이다</a:t>
            </a:r>
            <a:r>
              <a:rPr lang="en-US" altLang="ko-KR" sz="2400" dirty="0"/>
              <a:t>.</a:t>
            </a:r>
            <a:endParaRPr lang="ko-KR" altLang="en-US" sz="2400" dirty="0"/>
          </a:p>
          <a:p>
            <a:pPr>
              <a:lnSpc>
                <a:spcPct val="250000"/>
              </a:lnSpc>
            </a:pPr>
            <a:endParaRPr lang="ko-KR" altLang="en-US" sz="2400" dirty="0"/>
          </a:p>
        </p:txBody>
      </p:sp>
      <p:sp>
        <p:nvSpPr>
          <p:cNvPr id="3" name="직사각형 2"/>
          <p:cNvSpPr/>
          <p:nvPr/>
        </p:nvSpPr>
        <p:spPr>
          <a:xfrm>
            <a:off x="6286544" y="5110301"/>
            <a:ext cx="4004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/>
              <a:t>Ball, 1993; Levin et al, 2012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894391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706057" y="1690688"/>
            <a:ext cx="10984374" cy="48490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1812859" cy="45082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ko-KR" dirty="0"/>
              <a:t> </a:t>
            </a:r>
          </a:p>
          <a:p>
            <a:pPr marL="0" indent="0">
              <a:buNone/>
            </a:pPr>
            <a:r>
              <a:rPr lang="en-US" altLang="ko-KR" sz="3600" b="1" dirty="0"/>
              <a:t>F</a:t>
            </a:r>
            <a:r>
              <a:rPr lang="en-US" altLang="ko-KR" b="1" dirty="0"/>
              <a:t>oregrounding the substance of students’ idea</a:t>
            </a:r>
          </a:p>
          <a:p>
            <a:pPr marL="0" indent="0">
              <a:buNone/>
            </a:pPr>
            <a:endParaRPr lang="en-US" altLang="ko-KR" b="1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sz="3600" b="1" dirty="0"/>
              <a:t>R</a:t>
            </a:r>
            <a:r>
              <a:rPr lang="en-US" altLang="ko-KR" b="1" dirty="0"/>
              <a:t>ecognizing the disciplinary connections within students’ idea</a:t>
            </a:r>
          </a:p>
          <a:p>
            <a:pPr marL="0" indent="0">
              <a:buNone/>
            </a:pPr>
            <a:endParaRPr lang="en-US" altLang="ko-KR" b="1" dirty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r>
              <a:rPr lang="en-US" altLang="ko-KR" sz="3600" b="1" dirty="0"/>
              <a:t>T</a:t>
            </a:r>
            <a:r>
              <a:rPr lang="en-US" altLang="ko-KR" b="1" dirty="0"/>
              <a:t>aking up the </a:t>
            </a:r>
            <a:r>
              <a:rPr lang="en-US" altLang="ko-KR" sz="3600" b="1" dirty="0"/>
              <a:t>P</a:t>
            </a:r>
            <a:r>
              <a:rPr lang="en-US" altLang="ko-KR" b="1" dirty="0"/>
              <a:t>ursuing the substance of student thinking</a:t>
            </a:r>
          </a:p>
          <a:p>
            <a:endParaRPr lang="ko-KR" altLang="en-US" dirty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반응적 교수법의 </a:t>
            </a:r>
            <a:r>
              <a:rPr lang="en-US" altLang="ko-KR" b="1" dirty="0"/>
              <a:t>3</a:t>
            </a:r>
            <a:r>
              <a:rPr lang="ko-KR" altLang="en-US" b="1" dirty="0"/>
              <a:t>단계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20" y="1825625"/>
            <a:ext cx="517261" cy="517261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1459005" y="1800581"/>
            <a:ext cx="53030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dirty="0"/>
              <a:t>1 </a:t>
            </a:r>
            <a:r>
              <a:rPr lang="ko-KR" altLang="en-US" sz="2800" b="1" dirty="0"/>
              <a:t>학습자 생각의 본질 존중하기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42" y="3469787"/>
            <a:ext cx="517261" cy="517261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1463527" y="3444743"/>
            <a:ext cx="77107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dirty="0"/>
              <a:t>2 </a:t>
            </a:r>
            <a:r>
              <a:rPr lang="ko-KR" altLang="en-US" sz="2800" b="1" dirty="0"/>
              <a:t>학습자 생각에서 학문적 연결 관계 인식하기</a:t>
            </a:r>
            <a:endParaRPr lang="ko-KR" altLang="en-US" sz="3600" b="1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20" y="5023767"/>
            <a:ext cx="517261" cy="517261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1459005" y="4998723"/>
            <a:ext cx="53030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600" b="1" dirty="0"/>
              <a:t>3 </a:t>
            </a:r>
            <a:r>
              <a:rPr lang="ko-KR" altLang="en-US" sz="2800" b="1" dirty="0"/>
              <a:t>학습자 생각의 본질 확장하기</a:t>
            </a:r>
            <a:endParaRPr lang="ko-KR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5630385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5B6C3202-771F-40D3-B0A8-D17F02C28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6069276"/>
            <a:ext cx="8264800" cy="692800"/>
          </a:xfrm>
        </p:spPr>
        <p:txBody>
          <a:bodyPr/>
          <a:lstStyle/>
          <a:p>
            <a:r>
              <a:rPr lang="ko-KR" altLang="en-US" dirty="0">
                <a:solidFill>
                  <a:srgbClr val="FF0000"/>
                </a:solidFill>
              </a:rPr>
              <a:t>교수자의 </a:t>
            </a:r>
            <a:r>
              <a:rPr lang="en-US" altLang="ko-KR" dirty="0">
                <a:solidFill>
                  <a:srgbClr val="FF0000"/>
                </a:solidFill>
              </a:rPr>
              <a:t>4</a:t>
            </a:r>
            <a:r>
              <a:rPr lang="ko-KR" altLang="en-US" dirty="0">
                <a:solidFill>
                  <a:srgbClr val="FF0000"/>
                </a:solidFill>
              </a:rPr>
              <a:t>가지 유형</a:t>
            </a:r>
          </a:p>
        </p:txBody>
      </p:sp>
      <p:pic>
        <p:nvPicPr>
          <p:cNvPr id="3" name="_x392222656" descr="EMB0000432c3b7c">
            <a:extLst>
              <a:ext uri="{FF2B5EF4-FFF2-40B4-BE49-F238E27FC236}">
                <a16:creationId xmlns:a16="http://schemas.microsoft.com/office/drawing/2014/main" id="{96ABC7EE-094C-4CC2-90E2-0AC9048BA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75" y="366364"/>
            <a:ext cx="7510198" cy="550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3332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다이아몬드 14">
            <a:extLst>
              <a:ext uri="{FF2B5EF4-FFF2-40B4-BE49-F238E27FC236}">
                <a16:creationId xmlns:a16="http://schemas.microsoft.com/office/drawing/2014/main" id="{35D30607-D10D-4AC7-BC02-F32D084117FA}"/>
              </a:ext>
            </a:extLst>
          </p:cNvPr>
          <p:cNvSpPr/>
          <p:nvPr/>
        </p:nvSpPr>
        <p:spPr>
          <a:xfrm rot="16200000">
            <a:off x="9432769" y="3304547"/>
            <a:ext cx="5518462" cy="5518462"/>
          </a:xfrm>
          <a:prstGeom prst="diamond">
            <a:avLst/>
          </a:prstGeom>
          <a:solidFill>
            <a:srgbClr val="F7D2D9"/>
          </a:solidFill>
          <a:ln>
            <a:solidFill>
              <a:srgbClr val="F7D2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44" name="그림 43">
            <a:extLst>
              <a:ext uri="{FF2B5EF4-FFF2-40B4-BE49-F238E27FC236}">
                <a16:creationId xmlns:a16="http://schemas.microsoft.com/office/drawing/2014/main" id="{652A8093-0477-4CFB-91D9-FCD370257D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52" y="1984839"/>
            <a:ext cx="2309884" cy="3408889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B66A10B1-8D19-4604-9EE7-A91315F0F82D}"/>
              </a:ext>
            </a:extLst>
          </p:cNvPr>
          <p:cNvSpPr/>
          <p:nvPr/>
        </p:nvSpPr>
        <p:spPr>
          <a:xfrm>
            <a:off x="975652" y="5383207"/>
            <a:ext cx="2290250" cy="518984"/>
          </a:xfrm>
          <a:prstGeom prst="rect">
            <a:avLst/>
          </a:prstGeom>
          <a:solidFill>
            <a:srgbClr val="F7D2D9"/>
          </a:solidFill>
          <a:ln>
            <a:solidFill>
              <a:srgbClr val="F7D2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94" name="직선 연결선 93">
            <a:extLst>
              <a:ext uri="{FF2B5EF4-FFF2-40B4-BE49-F238E27FC236}">
                <a16:creationId xmlns:a16="http://schemas.microsoft.com/office/drawing/2014/main" id="{C442D658-439E-4A11-B1A1-0232A7D92FFF}"/>
              </a:ext>
            </a:extLst>
          </p:cNvPr>
          <p:cNvCxnSpPr>
            <a:cxnSpLocks/>
          </p:cNvCxnSpPr>
          <p:nvPr/>
        </p:nvCxnSpPr>
        <p:spPr>
          <a:xfrm>
            <a:off x="981924" y="1476375"/>
            <a:ext cx="229733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BF9DCC3F-47E6-4E61-8D89-8CF25E628704}"/>
              </a:ext>
            </a:extLst>
          </p:cNvPr>
          <p:cNvSpPr txBox="1"/>
          <p:nvPr/>
        </p:nvSpPr>
        <p:spPr>
          <a:xfrm>
            <a:off x="1156608" y="5466879"/>
            <a:ext cx="19479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>
                <a:solidFill>
                  <a:srgbClr val="FF0000"/>
                </a:solidFill>
                <a:latin typeface="아리따-돋움(TTF)-SemiBold" panose="02020603020101020101" pitchFamily="18" charset="-127"/>
                <a:ea typeface="아리따-돋움(TTF)-SemiBold" panose="02020603020101020101" pitchFamily="18" charset="-127"/>
                <a:cs typeface="조선일보명조" panose="02030304000000000000" pitchFamily="18" charset="-127"/>
              </a:rPr>
              <a:t>미지의 세계로 도전해 보자</a:t>
            </a:r>
          </a:p>
        </p:txBody>
      </p:sp>
      <p:cxnSp>
        <p:nvCxnSpPr>
          <p:cNvPr id="103" name="직선 연결선 102">
            <a:extLst>
              <a:ext uri="{FF2B5EF4-FFF2-40B4-BE49-F238E27FC236}">
                <a16:creationId xmlns:a16="http://schemas.microsoft.com/office/drawing/2014/main" id="{4D5A1696-035D-416C-9D77-DCC71CFCEAD3}"/>
              </a:ext>
            </a:extLst>
          </p:cNvPr>
          <p:cNvCxnSpPr/>
          <p:nvPr/>
        </p:nvCxnSpPr>
        <p:spPr>
          <a:xfrm>
            <a:off x="6344184" y="9233523"/>
            <a:ext cx="2392001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직선 연결선 106">
            <a:extLst>
              <a:ext uri="{FF2B5EF4-FFF2-40B4-BE49-F238E27FC236}">
                <a16:creationId xmlns:a16="http://schemas.microsoft.com/office/drawing/2014/main" id="{E2E449EF-0A9B-4B36-8D05-12AEDC8D9522}"/>
              </a:ext>
            </a:extLst>
          </p:cNvPr>
          <p:cNvCxnSpPr/>
          <p:nvPr/>
        </p:nvCxnSpPr>
        <p:spPr>
          <a:xfrm>
            <a:off x="9061125" y="9233523"/>
            <a:ext cx="2392001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28585B71-9261-41AE-94F8-81F2D2F8ABC1}"/>
              </a:ext>
            </a:extLst>
          </p:cNvPr>
          <p:cNvSpPr txBox="1"/>
          <p:nvPr/>
        </p:nvSpPr>
        <p:spPr>
          <a:xfrm>
            <a:off x="644678" y="793468"/>
            <a:ext cx="6210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solidFill>
                  <a:srgbClr val="372F1E"/>
                </a:solidFill>
                <a:latin typeface="아리따-돋움(TTF)-SemiBold" panose="02020603020101020101" pitchFamily="18" charset="-127"/>
                <a:ea typeface="아리따-돋움(TTF)-SemiBold" panose="02020603020101020101" pitchFamily="18" charset="-127"/>
                <a:cs typeface="조선일보명조" panose="02030304000000000000" pitchFamily="18" charset="-127"/>
              </a:rPr>
              <a:t>교수는 학생을 이끄는 </a:t>
            </a:r>
            <a:r>
              <a:rPr lang="ko-KR" altLang="en-US" sz="3600" dirty="0" err="1">
                <a:solidFill>
                  <a:srgbClr val="372F1E"/>
                </a:solidFill>
                <a:latin typeface="아리따-돋움(TTF)-SemiBold" panose="02020603020101020101" pitchFamily="18" charset="-127"/>
                <a:ea typeface="아리따-돋움(TTF)-SemiBold" panose="02020603020101020101" pitchFamily="18" charset="-127"/>
                <a:cs typeface="조선일보명조" panose="02030304000000000000" pitchFamily="18" charset="-127"/>
              </a:rPr>
              <a:t>촉진자</a:t>
            </a:r>
            <a:endParaRPr lang="ko-KR" altLang="en-US" sz="2400" dirty="0">
              <a:solidFill>
                <a:srgbClr val="372F1E"/>
              </a:solidFill>
              <a:latin typeface="아리따-돋움(TTF)-SemiBold" panose="02020603020101020101" pitchFamily="18" charset="-127"/>
              <a:ea typeface="아리따-돋움(TTF)-SemiBold" panose="02020603020101020101" pitchFamily="18" charset="-127"/>
              <a:cs typeface="조선일보명조" panose="02030304000000000000" pitchFamily="18" charset="-12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1B3AD41-A705-47A2-B4D1-D5CBEF413699}"/>
              </a:ext>
            </a:extLst>
          </p:cNvPr>
          <p:cNvSpPr txBox="1"/>
          <p:nvPr/>
        </p:nvSpPr>
        <p:spPr>
          <a:xfrm>
            <a:off x="9942439" y="3281403"/>
            <a:ext cx="2135521" cy="45089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>
              <a:defRPr sz="28700">
                <a:solidFill>
                  <a:schemeClr val="bg1"/>
                </a:solidFill>
                <a:latin typeface="아리따-돋움(TTF)-SemiBold" panose="02020603020101020101" pitchFamily="18" charset="-127"/>
                <a:ea typeface="아리따-돋움(TTF)-SemiBold" panose="02020603020101020101" pitchFamily="18" charset="-127"/>
                <a:cs typeface="조선일보명조" panose="02030304000000000000" pitchFamily="18" charset="-127"/>
              </a:defRPr>
            </a:lvl1pPr>
          </a:lstStyle>
          <a:p>
            <a:r>
              <a:rPr lang="en-US" altLang="ko-KR" dirty="0"/>
              <a:t>S</a:t>
            </a:r>
            <a:endParaRPr lang="ko-KR" altLang="en-US" dirty="0"/>
          </a:p>
        </p:txBody>
      </p:sp>
      <p:pic>
        <p:nvPicPr>
          <p:cNvPr id="4" name="그림 3" descr="텍스트이(가) 표시된 사진&#10;&#10;높은 신뢰도로 생성된 설명">
            <a:extLst>
              <a:ext uri="{FF2B5EF4-FFF2-40B4-BE49-F238E27FC236}">
                <a16:creationId xmlns:a16="http://schemas.microsoft.com/office/drawing/2014/main" id="{A182D1E3-6EBE-4289-A15C-6586913FA8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4889" y="3429000"/>
            <a:ext cx="1290619" cy="1086453"/>
          </a:xfrm>
          <a:prstGeom prst="rect">
            <a:avLst/>
          </a:prstGeom>
        </p:spPr>
      </p:pic>
      <p:sp>
        <p:nvSpPr>
          <p:cNvPr id="18" name="제목 1">
            <a:extLst>
              <a:ext uri="{FF2B5EF4-FFF2-40B4-BE49-F238E27FC236}">
                <a16:creationId xmlns:a16="http://schemas.microsoft.com/office/drawing/2014/main" id="{248763AC-45B8-4665-A756-30DD1F5438A7}"/>
              </a:ext>
            </a:extLst>
          </p:cNvPr>
          <p:cNvSpPr txBox="1">
            <a:spLocks/>
          </p:cNvSpPr>
          <p:nvPr/>
        </p:nvSpPr>
        <p:spPr>
          <a:xfrm>
            <a:off x="3431568" y="1984838"/>
            <a:ext cx="8646392" cy="4079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ko-KR" altLang="en-US" b="1" dirty="0"/>
              <a:t>진정한 의미의 학생 중심 수업   ▷▷▷</a:t>
            </a:r>
            <a:endParaRPr lang="en-US" altLang="ko-KR" b="1" dirty="0"/>
          </a:p>
          <a:p>
            <a:pPr>
              <a:lnSpc>
                <a:spcPct val="170000"/>
              </a:lnSpc>
            </a:pPr>
            <a:r>
              <a:rPr lang="en-US" altLang="ko-KR" b="1" dirty="0"/>
              <a:t>    </a:t>
            </a:r>
            <a:r>
              <a:rPr lang="ko-KR" altLang="en-US" b="1" dirty="0"/>
              <a:t>학생이 스스로 개념을 재구성하고 학생 주도로 사고의 확장이 일어나는 수업</a:t>
            </a:r>
            <a:endParaRPr lang="en-US" altLang="ko-KR" b="1" dirty="0"/>
          </a:p>
          <a:p>
            <a:pPr>
              <a:lnSpc>
                <a:spcPct val="170000"/>
              </a:lnSpc>
            </a:pPr>
            <a:endParaRPr lang="en-US" altLang="ko-KR" b="1" dirty="0">
              <a:solidFill>
                <a:srgbClr val="2955D9"/>
              </a:solidFill>
            </a:endParaRPr>
          </a:p>
          <a:p>
            <a:pPr>
              <a:lnSpc>
                <a:spcPct val="170000"/>
              </a:lnSpc>
            </a:pPr>
            <a:r>
              <a:rPr lang="ko-KR" altLang="en-US" b="1" dirty="0">
                <a:solidFill>
                  <a:srgbClr val="2955D9"/>
                </a:solidFill>
              </a:rPr>
              <a:t>융합교육의 핵심 </a:t>
            </a:r>
            <a:r>
              <a:rPr lang="en-US" altLang="ko-KR" b="1" dirty="0">
                <a:solidFill>
                  <a:srgbClr val="2955D9"/>
                </a:solidFill>
              </a:rPr>
              <a:t>– </a:t>
            </a:r>
            <a:r>
              <a:rPr lang="ko-KR" altLang="en-US" b="1" dirty="0">
                <a:solidFill>
                  <a:srgbClr val="2955D9"/>
                </a:solidFill>
              </a:rPr>
              <a:t>학습자들의 주관성</a:t>
            </a:r>
            <a:r>
              <a:rPr lang="en-US" altLang="ko-KR" b="1" dirty="0">
                <a:solidFill>
                  <a:srgbClr val="2955D9"/>
                </a:solidFill>
              </a:rPr>
              <a:t>, </a:t>
            </a:r>
            <a:r>
              <a:rPr lang="ko-KR" altLang="en-US" b="1" dirty="0">
                <a:solidFill>
                  <a:srgbClr val="2955D9"/>
                </a:solidFill>
              </a:rPr>
              <a:t>나를 만든 그 무엇</a:t>
            </a:r>
            <a:r>
              <a:rPr lang="en-US" altLang="ko-KR" b="1" dirty="0">
                <a:solidFill>
                  <a:srgbClr val="2955D9"/>
                </a:solidFill>
              </a:rPr>
              <a:t>, </a:t>
            </a:r>
            <a:r>
              <a:rPr lang="ko-KR" altLang="en-US" b="1" dirty="0">
                <a:solidFill>
                  <a:srgbClr val="2955D9"/>
                </a:solidFill>
              </a:rPr>
              <a:t>타자와 공유하는 부분을 포함하는 요소</a:t>
            </a:r>
            <a:r>
              <a:rPr lang="en-US" altLang="ko-KR" b="1" dirty="0">
                <a:solidFill>
                  <a:srgbClr val="2955D9"/>
                </a:solidFill>
              </a:rPr>
              <a:t>, </a:t>
            </a:r>
            <a:r>
              <a:rPr lang="ko-KR" altLang="en-US" b="1" dirty="0">
                <a:solidFill>
                  <a:srgbClr val="2955D9"/>
                </a:solidFill>
              </a:rPr>
              <a:t>교재 </a:t>
            </a:r>
            <a:r>
              <a:rPr lang="ko-KR" altLang="en-US" b="1" dirty="0" err="1">
                <a:solidFill>
                  <a:srgbClr val="2955D9"/>
                </a:solidFill>
              </a:rPr>
              <a:t>교수자</a:t>
            </a:r>
            <a:r>
              <a:rPr lang="ko-KR" altLang="en-US" b="1" dirty="0">
                <a:solidFill>
                  <a:srgbClr val="2955D9"/>
                </a:solidFill>
              </a:rPr>
              <a:t> 중심이 아니라 학습자 중심으로 자신의 학습 여정을 고민하고 탐색하는 과정 자체가 중요함</a:t>
            </a:r>
            <a:endParaRPr lang="en-US" altLang="ko-KR" b="1" dirty="0">
              <a:solidFill>
                <a:srgbClr val="2955D9"/>
              </a:solidFill>
            </a:endParaRPr>
          </a:p>
          <a:p>
            <a:pPr>
              <a:lnSpc>
                <a:spcPct val="170000"/>
              </a:lnSpc>
            </a:pPr>
            <a:endParaRPr lang="en-US" altLang="ko-KR" b="1" dirty="0">
              <a:solidFill>
                <a:srgbClr val="2955D9"/>
              </a:solidFill>
            </a:endParaRPr>
          </a:p>
          <a:p>
            <a:pPr>
              <a:lnSpc>
                <a:spcPct val="170000"/>
              </a:lnSpc>
            </a:pPr>
            <a:r>
              <a:rPr lang="ko-KR" altLang="en-US" b="1" dirty="0">
                <a:solidFill>
                  <a:srgbClr val="2955D9"/>
                </a:solidFill>
              </a:rPr>
              <a:t>결과가 결정되어 있지 않은 퍼즐 게임 </a:t>
            </a:r>
            <a:r>
              <a:rPr lang="en-US" altLang="ko-KR" b="1" dirty="0">
                <a:solidFill>
                  <a:srgbClr val="2955D9"/>
                </a:solidFill>
              </a:rPr>
              <a:t>– </a:t>
            </a:r>
            <a:r>
              <a:rPr lang="ko-KR" altLang="en-US" b="1" dirty="0">
                <a:solidFill>
                  <a:srgbClr val="2955D9"/>
                </a:solidFill>
              </a:rPr>
              <a:t>지속적으로 변화하고 재구성하면서 스스로 하나의 브랜드가 되어가는 부분 </a:t>
            </a:r>
            <a:r>
              <a:rPr lang="en-US" altLang="ko-KR" b="1" dirty="0">
                <a:solidFill>
                  <a:srgbClr val="2955D9"/>
                </a:solidFill>
              </a:rPr>
              <a:t>– </a:t>
            </a:r>
            <a:r>
              <a:rPr lang="ko-KR" altLang="en-US" b="1" dirty="0">
                <a:solidFill>
                  <a:srgbClr val="2955D9"/>
                </a:solidFill>
              </a:rPr>
              <a:t>교수자도 그렇게 되어야 한다</a:t>
            </a:r>
            <a:r>
              <a:rPr lang="en-US" altLang="ko-KR" b="1" dirty="0">
                <a:solidFill>
                  <a:srgbClr val="2955D9"/>
                </a:solidFill>
              </a:rPr>
              <a:t>. </a:t>
            </a:r>
            <a:r>
              <a:rPr lang="ko-KR" altLang="en-US" b="1" dirty="0">
                <a:solidFill>
                  <a:srgbClr val="2955D9"/>
                </a:solidFill>
              </a:rPr>
              <a:t>교수자만의 고유성 </a:t>
            </a:r>
            <a:endParaRPr lang="en-US" altLang="ko-KR" b="1" dirty="0">
              <a:solidFill>
                <a:srgbClr val="2955D9"/>
              </a:solidFill>
            </a:endParaRPr>
          </a:p>
          <a:p>
            <a:pPr>
              <a:lnSpc>
                <a:spcPct val="170000"/>
              </a:lnSpc>
            </a:pPr>
            <a:r>
              <a:rPr lang="en-US" altLang="ko-KR" b="1" dirty="0">
                <a:solidFill>
                  <a:srgbClr val="2955D9"/>
                </a:solidFill>
              </a:rPr>
              <a:t>Personal practical professionalism – </a:t>
            </a:r>
            <a:r>
              <a:rPr lang="ko-KR" altLang="en-US" b="1" dirty="0">
                <a:solidFill>
                  <a:srgbClr val="2955D9"/>
                </a:solidFill>
              </a:rPr>
              <a:t>공통성으로 초점을 바꾸어서 각자가 가진 요소들의 집합</a:t>
            </a:r>
            <a:endParaRPr lang="en-US" altLang="ko-KR" b="1" dirty="0">
              <a:solidFill>
                <a:srgbClr val="2955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9529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09401" y="387134"/>
            <a:ext cx="11573197" cy="525809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음악과 공학의 융합</a:t>
            </a:r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937375" y="966483"/>
            <a:ext cx="4906060" cy="4353532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72617" y="1417462"/>
            <a:ext cx="6382640" cy="251495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845762" y="3990793"/>
            <a:ext cx="5372850" cy="259116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7519767" y="5133734"/>
            <a:ext cx="3153215" cy="17242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F9B6957E-2122-4CB0-9A73-EE3A6AB162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44</a:t>
            </a:fld>
            <a:endParaRPr lang="en"/>
          </a:p>
        </p:txBody>
      </p:sp>
      <p:sp>
        <p:nvSpPr>
          <p:cNvPr id="12" name="텍스트 개체 틀 11">
            <a:extLst>
              <a:ext uri="{FF2B5EF4-FFF2-40B4-BE49-F238E27FC236}">
                <a16:creationId xmlns:a16="http://schemas.microsoft.com/office/drawing/2014/main" id="{429AA80C-9E63-4221-A677-24DD23921D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406748DE-67B4-4D52-ACA0-5866170E05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400"/>
          <a:stretch/>
        </p:blipFill>
        <p:spPr>
          <a:xfrm>
            <a:off x="805712" y="2429434"/>
            <a:ext cx="10580576" cy="442269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DE3C52-0754-42A5-97DD-3C4983BBB8CF}"/>
              </a:ext>
            </a:extLst>
          </p:cNvPr>
          <p:cNvSpPr txBox="1"/>
          <p:nvPr/>
        </p:nvSpPr>
        <p:spPr>
          <a:xfrm>
            <a:off x="609600" y="824753"/>
            <a:ext cx="102287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>
                <a:solidFill>
                  <a:srgbClr val="0070C0"/>
                </a:solidFill>
              </a:rPr>
              <a:t>촉진자로서 수업을 </a:t>
            </a:r>
            <a:r>
              <a:rPr lang="ko-KR" altLang="en-US" sz="4400" dirty="0" err="1">
                <a:solidFill>
                  <a:srgbClr val="0070C0"/>
                </a:solidFill>
              </a:rPr>
              <a:t>이끌어가기</a:t>
            </a:r>
            <a:r>
              <a:rPr lang="ko-KR" altLang="en-US" sz="4400" dirty="0">
                <a:solidFill>
                  <a:srgbClr val="0070C0"/>
                </a:solidFill>
              </a:rPr>
              <a:t> 위해서</a:t>
            </a:r>
          </a:p>
        </p:txBody>
      </p:sp>
    </p:spTree>
    <p:extLst>
      <p:ext uri="{BB962C8B-B14F-4D97-AF65-F5344CB8AC3E}">
        <p14:creationId xmlns:p14="http://schemas.microsoft.com/office/powerpoint/2010/main" val="17547163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55486AE-1A6C-49B7-8C43-A2102A31C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920239"/>
            <a:ext cx="4572000" cy="45720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4D8BD8D3-68AB-4E26-B1EB-A42E350DE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1" y="1802675"/>
            <a:ext cx="3657600" cy="45720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BBA910AF-0D77-4DC4-B45C-D24DAD4449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27530" y="2715986"/>
            <a:ext cx="3983222" cy="39832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5617" y="1279455"/>
            <a:ext cx="2606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/>
              <a:t>공감하는 마음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85211" y="1279455"/>
            <a:ext cx="2606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/>
              <a:t>격려하는 마음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02980" y="1279455"/>
            <a:ext cx="2606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/>
              <a:t>사랑하는 마음</a:t>
            </a:r>
          </a:p>
        </p:txBody>
      </p:sp>
      <p:sp>
        <p:nvSpPr>
          <p:cNvPr id="13" name="포인트가 7개인 별 12"/>
          <p:cNvSpPr/>
          <p:nvPr/>
        </p:nvSpPr>
        <p:spPr>
          <a:xfrm>
            <a:off x="4325369" y="1396378"/>
            <a:ext cx="5358674" cy="4271555"/>
          </a:xfrm>
          <a:prstGeom prst="star7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/>
              <a:t>융합교육의 궁극적 목적은 </a:t>
            </a:r>
            <a:endParaRPr lang="en-US" altLang="ko-KR" b="1" dirty="0"/>
          </a:p>
          <a:p>
            <a:pPr algn="ctr"/>
            <a:r>
              <a:rPr lang="ko-KR" altLang="en-US" b="1" dirty="0"/>
              <a:t>당장 필요한 지식을 배워서 직업을 가지는 것보다</a:t>
            </a:r>
            <a:endParaRPr lang="en-US" altLang="ko-KR" b="1" dirty="0"/>
          </a:p>
          <a:p>
            <a:pPr algn="ctr"/>
            <a:r>
              <a:rPr lang="ko-KR" altLang="en-US" b="1" dirty="0"/>
              <a:t> 좀더 멀리 바라보고 </a:t>
            </a:r>
            <a:endParaRPr lang="en-US" altLang="ko-KR" b="1" dirty="0"/>
          </a:p>
          <a:p>
            <a:pPr algn="ctr"/>
            <a:r>
              <a:rPr lang="ko-KR" altLang="en-US" b="1" dirty="0"/>
              <a:t>창의성과 인성을 갖춘 </a:t>
            </a:r>
            <a:endParaRPr lang="en-US" altLang="ko-KR" b="1" dirty="0"/>
          </a:p>
          <a:p>
            <a:pPr algn="ctr"/>
            <a:r>
              <a:rPr lang="ko-KR" altLang="en-US" b="1" dirty="0"/>
              <a:t>사람을 길러내는 것이다</a:t>
            </a:r>
            <a:r>
              <a:rPr lang="en-US" altLang="ko-KR" b="1" dirty="0"/>
              <a:t>.</a:t>
            </a:r>
          </a:p>
        </p:txBody>
      </p:sp>
      <p:sp>
        <p:nvSpPr>
          <p:cNvPr id="2" name="두루마리 모양: 가로로 말림 1">
            <a:extLst>
              <a:ext uri="{FF2B5EF4-FFF2-40B4-BE49-F238E27FC236}">
                <a16:creationId xmlns:a16="http://schemas.microsoft.com/office/drawing/2014/main" id="{409D16FE-42CE-426E-ACD7-6AC1E8622B66}"/>
              </a:ext>
            </a:extLst>
          </p:cNvPr>
          <p:cNvSpPr/>
          <p:nvPr/>
        </p:nvSpPr>
        <p:spPr>
          <a:xfrm>
            <a:off x="2755099" y="195234"/>
            <a:ext cx="6128084" cy="100673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/>
              <a:t>교수자의 역할</a:t>
            </a:r>
          </a:p>
        </p:txBody>
      </p:sp>
    </p:spTree>
    <p:extLst>
      <p:ext uri="{BB962C8B-B14F-4D97-AF65-F5344CB8AC3E}">
        <p14:creationId xmlns:p14="http://schemas.microsoft.com/office/powerpoint/2010/main" val="417856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3CF97EB9-F8CA-4D9D-AA7F-F27EF7975822}"/>
              </a:ext>
            </a:extLst>
          </p:cNvPr>
          <p:cNvGrpSpPr/>
          <p:nvPr/>
        </p:nvGrpSpPr>
        <p:grpSpPr>
          <a:xfrm>
            <a:off x="698219" y="-18552"/>
            <a:ext cx="3097569" cy="5296607"/>
            <a:chOff x="652628" y="-18552"/>
            <a:chExt cx="3097569" cy="5296607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9E8608A0-CC21-4954-89DB-FA02A23D407F}"/>
                </a:ext>
              </a:extLst>
            </p:cNvPr>
            <p:cNvSpPr/>
            <p:nvPr/>
          </p:nvSpPr>
          <p:spPr>
            <a:xfrm>
              <a:off x="1404056" y="-18552"/>
              <a:ext cx="1594712" cy="2078846"/>
            </a:xfrm>
            <a:prstGeom prst="rect">
              <a:avLst/>
            </a:prstGeom>
            <a:solidFill>
              <a:srgbClr val="F8C0C3"/>
            </a:solidFill>
            <a:ln>
              <a:solidFill>
                <a:srgbClr val="F8C0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b="1" dirty="0"/>
                <a:t>학생 생각 </a:t>
              </a:r>
              <a:endParaRPr lang="en-US" altLang="ko-KR" b="1" dirty="0"/>
            </a:p>
            <a:p>
              <a:pPr algn="ctr"/>
              <a:r>
                <a:rPr lang="ko-KR" altLang="en-US" b="1" dirty="0"/>
                <a:t>듣기</a:t>
              </a:r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552EF57A-0D7A-45FA-AE3F-A57C0BEA84B6}"/>
                </a:ext>
              </a:extLst>
            </p:cNvPr>
            <p:cNvSpPr/>
            <p:nvPr/>
          </p:nvSpPr>
          <p:spPr>
            <a:xfrm>
              <a:off x="652628" y="1649022"/>
              <a:ext cx="3097569" cy="3629033"/>
            </a:xfrm>
            <a:prstGeom prst="rect">
              <a:avLst/>
            </a:prstGeom>
            <a:solidFill>
              <a:srgbClr val="FEFEFE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13639927-A851-4ECA-A4B5-4185B1B6CE24}"/>
              </a:ext>
            </a:extLst>
          </p:cNvPr>
          <p:cNvGrpSpPr/>
          <p:nvPr/>
        </p:nvGrpSpPr>
        <p:grpSpPr>
          <a:xfrm>
            <a:off x="4547216" y="0"/>
            <a:ext cx="3097569" cy="5296607"/>
            <a:chOff x="652628" y="-18552"/>
            <a:chExt cx="3097569" cy="5296607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7D4A4EC-D4D7-40C0-B1F5-3F22E4396031}"/>
                </a:ext>
              </a:extLst>
            </p:cNvPr>
            <p:cNvSpPr/>
            <p:nvPr/>
          </p:nvSpPr>
          <p:spPr>
            <a:xfrm>
              <a:off x="1404056" y="-18552"/>
              <a:ext cx="1594712" cy="2078846"/>
            </a:xfrm>
            <a:prstGeom prst="rect">
              <a:avLst/>
            </a:prstGeom>
            <a:solidFill>
              <a:srgbClr val="F8C0C3"/>
            </a:solidFill>
            <a:ln>
              <a:solidFill>
                <a:srgbClr val="F8C0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b="1" dirty="0">
                  <a:solidFill>
                    <a:srgbClr val="C00000"/>
                  </a:solidFill>
                </a:rPr>
                <a:t>학생 생각의 본질을 파악하고</a:t>
              </a:r>
              <a:r>
                <a:rPr lang="en-US" altLang="ko-KR" b="1" dirty="0">
                  <a:solidFill>
                    <a:srgbClr val="C00000"/>
                  </a:solidFill>
                </a:rPr>
                <a:t>, </a:t>
              </a:r>
              <a:r>
                <a:rPr lang="ko-KR" altLang="en-US" b="1" dirty="0">
                  <a:solidFill>
                    <a:srgbClr val="C00000"/>
                  </a:solidFill>
                </a:rPr>
                <a:t>학문과 연결하기</a:t>
              </a:r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44147A31-39F9-4855-9380-4215FFFC9D14}"/>
                </a:ext>
              </a:extLst>
            </p:cNvPr>
            <p:cNvSpPr/>
            <p:nvPr/>
          </p:nvSpPr>
          <p:spPr>
            <a:xfrm>
              <a:off x="652628" y="1649022"/>
              <a:ext cx="3097569" cy="3629033"/>
            </a:xfrm>
            <a:prstGeom prst="rect">
              <a:avLst/>
            </a:prstGeom>
            <a:solidFill>
              <a:srgbClr val="FEFEFE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E9FED873-0F4B-416C-AACE-EA47256AF1A7}"/>
              </a:ext>
            </a:extLst>
          </p:cNvPr>
          <p:cNvGrpSpPr/>
          <p:nvPr/>
        </p:nvGrpSpPr>
        <p:grpSpPr>
          <a:xfrm>
            <a:off x="8396213" y="18552"/>
            <a:ext cx="3097569" cy="5296607"/>
            <a:chOff x="652628" y="-18552"/>
            <a:chExt cx="3097569" cy="5296607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FC363AC-2B4F-4CC3-A34B-F612A53B398C}"/>
                </a:ext>
              </a:extLst>
            </p:cNvPr>
            <p:cNvSpPr/>
            <p:nvPr/>
          </p:nvSpPr>
          <p:spPr>
            <a:xfrm>
              <a:off x="1404056" y="-18552"/>
              <a:ext cx="1594712" cy="2078846"/>
            </a:xfrm>
            <a:prstGeom prst="rect">
              <a:avLst/>
            </a:prstGeom>
            <a:solidFill>
              <a:srgbClr val="F8C0C3"/>
            </a:solidFill>
            <a:ln>
              <a:solidFill>
                <a:srgbClr val="F8C0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b="1" dirty="0"/>
                <a:t>학생 생각을 확장하기</a:t>
              </a: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68FDD478-9483-4245-BDDE-0BC1E5B7EBD8}"/>
                </a:ext>
              </a:extLst>
            </p:cNvPr>
            <p:cNvSpPr/>
            <p:nvPr/>
          </p:nvSpPr>
          <p:spPr>
            <a:xfrm>
              <a:off x="652628" y="1649022"/>
              <a:ext cx="3097569" cy="3629033"/>
            </a:xfrm>
            <a:prstGeom prst="rect">
              <a:avLst/>
            </a:prstGeom>
            <a:solidFill>
              <a:srgbClr val="FEFEFE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78318DAE-7461-4929-9DA8-C3B7E40FB2A5}"/>
              </a:ext>
            </a:extLst>
          </p:cNvPr>
          <p:cNvSpPr/>
          <p:nvPr/>
        </p:nvSpPr>
        <p:spPr>
          <a:xfrm>
            <a:off x="3007313" y="5650622"/>
            <a:ext cx="6036613" cy="603662"/>
          </a:xfrm>
          <a:prstGeom prst="rect">
            <a:avLst/>
          </a:prstGeom>
          <a:solidFill>
            <a:srgbClr val="F8C0C3"/>
          </a:solidFill>
          <a:ln>
            <a:solidFill>
              <a:srgbClr val="F8C0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3600" dirty="0">
                <a:solidFill>
                  <a:schemeClr val="lt1"/>
                </a:solidFill>
                <a:latin typeface="아리따-돋움(TTF)-Light" panose="02020603020101020101" pitchFamily="18" charset="-127"/>
                <a:ea typeface="아리따-돋움(TTF)-Light" panose="02020603020101020101" pitchFamily="18" charset="-127"/>
              </a:rPr>
              <a:t>융합교육 교수법의 핵심</a:t>
            </a:r>
          </a:p>
        </p:txBody>
      </p:sp>
      <p:pic>
        <p:nvPicPr>
          <p:cNvPr id="17" name="그림 16" descr="클립아트이(가) 표시된 사진&#10;&#10;매우 높은 신뢰도로 생성된 설명">
            <a:extLst>
              <a:ext uri="{FF2B5EF4-FFF2-40B4-BE49-F238E27FC236}">
                <a16:creationId xmlns:a16="http://schemas.microsoft.com/office/drawing/2014/main" id="{BC00A1D6-B5F3-4547-8EC5-D9C21E10B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123" y="2432861"/>
            <a:ext cx="2143760" cy="214376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4514529E-3598-4CD3-8439-50E53D3CC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115" y="2658401"/>
            <a:ext cx="1711008" cy="1684481"/>
          </a:xfrm>
          <a:prstGeom prst="rect">
            <a:avLst/>
          </a:prstGeom>
        </p:spPr>
      </p:pic>
      <p:pic>
        <p:nvPicPr>
          <p:cNvPr id="21" name="그림 20" descr="클립아트이(가) 표시된 사진&#10;&#10;높은 신뢰도로 생성된 설명">
            <a:extLst>
              <a:ext uri="{FF2B5EF4-FFF2-40B4-BE49-F238E27FC236}">
                <a16:creationId xmlns:a16="http://schemas.microsoft.com/office/drawing/2014/main" id="{6DA31590-26B0-49BF-B651-AC7C657040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459" y="2244056"/>
            <a:ext cx="2169077" cy="2169077"/>
          </a:xfrm>
          <a:prstGeom prst="rect">
            <a:avLst/>
          </a:prstGeom>
        </p:spPr>
      </p:pic>
      <p:sp>
        <p:nvSpPr>
          <p:cNvPr id="2" name="타원형 설명선 1"/>
          <p:cNvSpPr/>
          <p:nvPr/>
        </p:nvSpPr>
        <p:spPr>
          <a:xfrm>
            <a:off x="6865360" y="927463"/>
            <a:ext cx="2155993" cy="1766731"/>
          </a:xfrm>
          <a:prstGeom prst="wedgeEllipseCallou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어떻게 그렇게 놀라운 생각을 했니</a:t>
            </a:r>
            <a:r>
              <a:rPr lang="en-US" altLang="ko-KR" dirty="0"/>
              <a:t>? </a:t>
            </a:r>
            <a:r>
              <a:rPr lang="ko-KR" altLang="en-US" dirty="0"/>
              <a:t>바로 그 생각이</a:t>
            </a:r>
            <a:r>
              <a:rPr lang="en-US" altLang="ko-KR" dirty="0"/>
              <a:t>~</a:t>
            </a:r>
            <a:endParaRPr lang="ko-KR" altLang="en-US" dirty="0"/>
          </a:p>
        </p:txBody>
      </p:sp>
      <p:sp>
        <p:nvSpPr>
          <p:cNvPr id="3" name="모서리가 둥근 사각형 설명선 2"/>
          <p:cNvSpPr/>
          <p:nvPr/>
        </p:nvSpPr>
        <p:spPr>
          <a:xfrm>
            <a:off x="2822603" y="1214847"/>
            <a:ext cx="2476041" cy="146586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/>
              <a:t>5</a:t>
            </a:r>
            <a:r>
              <a:rPr lang="ko-KR" altLang="en-US" b="1" dirty="0"/>
              <a:t>분 듣고 </a:t>
            </a:r>
            <a:r>
              <a:rPr lang="en-US" altLang="ko-KR" b="1" dirty="0"/>
              <a:t>1</a:t>
            </a:r>
            <a:r>
              <a:rPr lang="ko-KR" altLang="en-US" b="1" dirty="0"/>
              <a:t>분 말하기</a:t>
            </a:r>
            <a:r>
              <a:rPr lang="en-US" altLang="ko-KR" dirty="0"/>
              <a:t>(</a:t>
            </a:r>
            <a:r>
              <a:rPr lang="ko-KR" altLang="en-US" dirty="0"/>
              <a:t>보통은 </a:t>
            </a:r>
            <a:r>
              <a:rPr lang="en-US" altLang="ko-KR" dirty="0"/>
              <a:t>50</a:t>
            </a:r>
            <a:r>
              <a:rPr lang="ko-KR" altLang="en-US" dirty="0"/>
              <a:t>분 교수가 말하고 학생들은 </a:t>
            </a:r>
            <a:endParaRPr lang="en-US" altLang="ko-KR" dirty="0"/>
          </a:p>
          <a:p>
            <a:pPr algn="ctr"/>
            <a:r>
              <a:rPr lang="ko-KR" altLang="en-US" dirty="0"/>
              <a:t>아무 말 안하고 수업 마침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356463" y="4487091"/>
            <a:ext cx="3722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/>
              <a:t>학생 생각의 본질을 학문과 연결</a:t>
            </a:r>
            <a:endParaRPr lang="en-US" altLang="ko-KR" b="1" dirty="0"/>
          </a:p>
          <a:p>
            <a:pPr algn="ctr"/>
            <a:r>
              <a:rPr lang="ko-KR" altLang="en-US" b="1" dirty="0"/>
              <a:t>하는 일이 가장 어려우면서도</a:t>
            </a:r>
            <a:endParaRPr lang="en-US" altLang="ko-KR" b="1" dirty="0"/>
          </a:p>
          <a:p>
            <a:r>
              <a:rPr lang="ko-KR" altLang="en-US" b="1" dirty="0"/>
              <a:t>교수의 학문적 내공이 필요한 부분</a:t>
            </a:r>
          </a:p>
        </p:txBody>
      </p:sp>
      <p:sp>
        <p:nvSpPr>
          <p:cNvPr id="14" name="구름 모양 설명선 13"/>
          <p:cNvSpPr/>
          <p:nvPr/>
        </p:nvSpPr>
        <p:spPr>
          <a:xfrm>
            <a:off x="10028480" y="1327870"/>
            <a:ext cx="2054663" cy="1874520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/>
              <a:t>네 생각을 확인할 수 있는 좋은 방법을 찾아볼까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436889" y="4594305"/>
            <a:ext cx="3183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맞았어</a:t>
            </a:r>
            <a:r>
              <a:rPr lang="en-US" altLang="ko-KR" b="1" dirty="0"/>
              <a:t>~ </a:t>
            </a:r>
            <a:r>
              <a:rPr lang="ko-KR" altLang="en-US" b="1" dirty="0"/>
              <a:t>그러니까 말이야</a:t>
            </a:r>
            <a:r>
              <a:rPr lang="en-US" altLang="ko-KR" b="1" dirty="0"/>
              <a:t>~ </a:t>
            </a:r>
            <a:r>
              <a:rPr lang="ko-KR" altLang="en-US" b="1" dirty="0"/>
              <a:t>하고 교수가 끌어가지 말기</a:t>
            </a:r>
          </a:p>
        </p:txBody>
      </p:sp>
      <p:sp>
        <p:nvSpPr>
          <p:cNvPr id="18" name="포인트가 7개인 별 17"/>
          <p:cNvSpPr/>
          <p:nvPr/>
        </p:nvSpPr>
        <p:spPr>
          <a:xfrm>
            <a:off x="2876061" y="3074323"/>
            <a:ext cx="6563058" cy="3017520"/>
          </a:xfrm>
          <a:prstGeom prst="star7">
            <a:avLst/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b="1" dirty="0"/>
              <a:t>반응적 교수법</a:t>
            </a:r>
            <a:endParaRPr lang="en-US" altLang="ko-KR" sz="2800" b="1" dirty="0"/>
          </a:p>
          <a:p>
            <a:pPr algn="ctr"/>
            <a:r>
              <a:rPr lang="en-US" altLang="ko-KR" sz="2800" b="1" dirty="0"/>
              <a:t>Responsive Teaching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936155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3" grpId="0"/>
      <p:bldP spid="14" grpId="0" animBg="1"/>
      <p:bldP spid="16" grpId="0"/>
      <p:bldP spid="1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BD77751D-8EB1-4CAF-8FDF-39EAEC06C5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9A85D"/>
          </a:solidFill>
          <a:ln>
            <a:solidFill>
              <a:srgbClr val="E9A8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3" name="그림 2" descr="벡터그래픽이(가) 표시된 사진&#10;&#10;매우 높은 신뢰도로 생성된 설명">
            <a:extLst>
              <a:ext uri="{FF2B5EF4-FFF2-40B4-BE49-F238E27FC236}">
                <a16:creationId xmlns:a16="http://schemas.microsoft.com/office/drawing/2014/main" id="{F9DCEB21-6955-4A75-A520-955C42A42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2095500"/>
            <a:ext cx="4762500" cy="4762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C85F40-70AA-448D-AB76-D837ED487CC6}"/>
              </a:ext>
            </a:extLst>
          </p:cNvPr>
          <p:cNvSpPr txBox="1"/>
          <p:nvPr/>
        </p:nvSpPr>
        <p:spPr>
          <a:xfrm>
            <a:off x="498104" y="566589"/>
            <a:ext cx="1159484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440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질문 </a:t>
            </a:r>
            <a:r>
              <a:rPr lang="en-US" altLang="ko-KR" sz="4400" dirty="0">
                <a:solidFill>
                  <a:srgbClr val="FF0000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4:</a:t>
            </a:r>
            <a:r>
              <a:rPr lang="en-US" altLang="ko-KR" sz="440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</a:t>
            </a:r>
            <a:r>
              <a:rPr lang="ko-KR" altLang="en-US" sz="3200" dirty="0"/>
              <a:t>전혀 다른 전공 배경을 가진 학생들을 대상으로</a:t>
            </a:r>
            <a:endParaRPr lang="en-US" altLang="ko-KR" sz="3200" dirty="0"/>
          </a:p>
          <a:p>
            <a:pPr algn="ctr"/>
            <a:r>
              <a:rPr lang="ko-KR" altLang="en-US" sz="440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수업을 구성할 때 어떻게 수업목표 설정하나</a:t>
            </a:r>
            <a:r>
              <a:rPr lang="en-US" altLang="ko-KR" sz="4400" dirty="0">
                <a:solidFill>
                  <a:schemeClr val="bg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?</a:t>
            </a:r>
          </a:p>
        </p:txBody>
      </p:sp>
      <p:sp>
        <p:nvSpPr>
          <p:cNvPr id="2" name="별: 꼭짓점 7개 1">
            <a:extLst>
              <a:ext uri="{FF2B5EF4-FFF2-40B4-BE49-F238E27FC236}">
                <a16:creationId xmlns:a16="http://schemas.microsoft.com/office/drawing/2014/main" id="{C2BCA5E9-3A2D-4C62-AF8B-84028B4E2D54}"/>
              </a:ext>
            </a:extLst>
          </p:cNvPr>
          <p:cNvSpPr/>
          <p:nvPr/>
        </p:nvSpPr>
        <p:spPr>
          <a:xfrm>
            <a:off x="2035017" y="368040"/>
            <a:ext cx="7679342" cy="5923371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rgbClr val="FFFF00"/>
                </a:solidFill>
              </a:rPr>
              <a:t>동일한 학생은 어차피 한 명도 없다</a:t>
            </a:r>
            <a:endParaRPr lang="en-US" altLang="ko-KR" sz="2800" dirty="0">
              <a:solidFill>
                <a:srgbClr val="FFFF00"/>
              </a:solidFill>
            </a:endParaRPr>
          </a:p>
          <a:p>
            <a:pPr algn="ctr"/>
            <a:endParaRPr lang="en-US" altLang="ko-KR" sz="2400" dirty="0"/>
          </a:p>
          <a:p>
            <a:pPr algn="ctr"/>
            <a:r>
              <a:rPr lang="ko-KR" altLang="en-US" sz="2400" dirty="0"/>
              <a:t>문제가 발생하면 해결 할 때 어떤 방식에 의존하는가</a:t>
            </a:r>
            <a:r>
              <a:rPr lang="en-US" altLang="ko-KR" sz="2400" dirty="0"/>
              <a:t>? </a:t>
            </a:r>
          </a:p>
          <a:p>
            <a:pPr algn="ctr"/>
            <a:r>
              <a:rPr lang="ko-KR" altLang="en-US" sz="2400" dirty="0">
                <a:solidFill>
                  <a:srgbClr val="FFFF00"/>
                </a:solidFill>
              </a:rPr>
              <a:t>협업</a:t>
            </a:r>
            <a:r>
              <a:rPr lang="en-US" altLang="ko-KR" sz="2400" dirty="0">
                <a:solidFill>
                  <a:srgbClr val="FFFF00"/>
                </a:solidFill>
              </a:rPr>
              <a:t>, </a:t>
            </a:r>
            <a:r>
              <a:rPr lang="ko-KR" altLang="en-US" sz="2400" dirty="0">
                <a:solidFill>
                  <a:srgbClr val="FFFF00"/>
                </a:solidFill>
              </a:rPr>
              <a:t>의사소통</a:t>
            </a:r>
            <a:r>
              <a:rPr lang="en-US" altLang="ko-KR" sz="2400" dirty="0">
                <a:solidFill>
                  <a:srgbClr val="FFFF00"/>
                </a:solidFill>
              </a:rPr>
              <a:t>, </a:t>
            </a:r>
            <a:r>
              <a:rPr lang="ko-KR" altLang="en-US" sz="2400" dirty="0">
                <a:solidFill>
                  <a:srgbClr val="FFFF00"/>
                </a:solidFill>
              </a:rPr>
              <a:t>창의성 등등</a:t>
            </a:r>
            <a:endParaRPr lang="en-US" altLang="ko-KR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8893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3CF97EB9-F8CA-4D9D-AA7F-F27EF7975822}"/>
              </a:ext>
            </a:extLst>
          </p:cNvPr>
          <p:cNvGrpSpPr/>
          <p:nvPr/>
        </p:nvGrpSpPr>
        <p:grpSpPr>
          <a:xfrm>
            <a:off x="698219" y="0"/>
            <a:ext cx="3097569" cy="5278056"/>
            <a:chOff x="652628" y="0"/>
            <a:chExt cx="3097569" cy="5278056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9E8608A0-CC21-4954-89DB-FA02A23D407F}"/>
                </a:ext>
              </a:extLst>
            </p:cNvPr>
            <p:cNvSpPr/>
            <p:nvPr/>
          </p:nvSpPr>
          <p:spPr>
            <a:xfrm>
              <a:off x="1129532" y="0"/>
              <a:ext cx="2143760" cy="2078846"/>
            </a:xfrm>
            <a:prstGeom prst="rect">
              <a:avLst/>
            </a:prstGeom>
            <a:solidFill>
              <a:srgbClr val="F8C0C3"/>
            </a:solidFill>
            <a:ln>
              <a:solidFill>
                <a:srgbClr val="F8C0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2700" b="1" dirty="0">
                  <a:solidFill>
                    <a:srgbClr val="9966FF"/>
                  </a:solidFill>
                </a:rPr>
                <a:t>다양한 정보로부터 미래를 예측하는 역량</a:t>
              </a:r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552EF57A-0D7A-45FA-AE3F-A57C0BEA84B6}"/>
                </a:ext>
              </a:extLst>
            </p:cNvPr>
            <p:cNvSpPr/>
            <p:nvPr/>
          </p:nvSpPr>
          <p:spPr>
            <a:xfrm>
              <a:off x="652628" y="1971282"/>
              <a:ext cx="3097569" cy="3306774"/>
            </a:xfrm>
            <a:prstGeom prst="rect">
              <a:avLst/>
            </a:prstGeom>
            <a:solidFill>
              <a:srgbClr val="FEFEFE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13639927-A851-4ECA-A4B5-4185B1B6CE24}"/>
              </a:ext>
            </a:extLst>
          </p:cNvPr>
          <p:cNvGrpSpPr/>
          <p:nvPr/>
        </p:nvGrpSpPr>
        <p:grpSpPr>
          <a:xfrm>
            <a:off x="4547216" y="18552"/>
            <a:ext cx="3097569" cy="5278055"/>
            <a:chOff x="652628" y="0"/>
            <a:chExt cx="3097569" cy="5278055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7D4A4EC-D4D7-40C0-B1F5-3F22E4396031}"/>
                </a:ext>
              </a:extLst>
            </p:cNvPr>
            <p:cNvSpPr/>
            <p:nvPr/>
          </p:nvSpPr>
          <p:spPr>
            <a:xfrm>
              <a:off x="1059151" y="0"/>
              <a:ext cx="2143760" cy="2078846"/>
            </a:xfrm>
            <a:prstGeom prst="rect">
              <a:avLst/>
            </a:prstGeom>
            <a:solidFill>
              <a:srgbClr val="F8C0C3"/>
            </a:solidFill>
            <a:ln>
              <a:solidFill>
                <a:srgbClr val="F8C0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2700" b="1" dirty="0">
                  <a:solidFill>
                    <a:srgbClr val="0070C0"/>
                  </a:solidFill>
                </a:rPr>
                <a:t>협력과 소통 역량</a:t>
              </a:r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44147A31-39F9-4855-9380-4215FFFC9D14}"/>
                </a:ext>
              </a:extLst>
            </p:cNvPr>
            <p:cNvSpPr/>
            <p:nvPr/>
          </p:nvSpPr>
          <p:spPr>
            <a:xfrm>
              <a:off x="652628" y="1952729"/>
              <a:ext cx="3097569" cy="3325326"/>
            </a:xfrm>
            <a:prstGeom prst="rect">
              <a:avLst/>
            </a:prstGeom>
            <a:solidFill>
              <a:srgbClr val="FEFEFE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E9FED873-0F4B-416C-AACE-EA47256AF1A7}"/>
              </a:ext>
            </a:extLst>
          </p:cNvPr>
          <p:cNvGrpSpPr/>
          <p:nvPr/>
        </p:nvGrpSpPr>
        <p:grpSpPr>
          <a:xfrm>
            <a:off x="8396213" y="0"/>
            <a:ext cx="3097569" cy="5240403"/>
            <a:chOff x="652628" y="37652"/>
            <a:chExt cx="3097569" cy="5240403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FC363AC-2B4F-4CC3-A34B-F612A53B398C}"/>
                </a:ext>
              </a:extLst>
            </p:cNvPr>
            <p:cNvSpPr/>
            <p:nvPr/>
          </p:nvSpPr>
          <p:spPr>
            <a:xfrm>
              <a:off x="1187680" y="37652"/>
              <a:ext cx="2143760" cy="2078846"/>
            </a:xfrm>
            <a:prstGeom prst="rect">
              <a:avLst/>
            </a:prstGeom>
            <a:solidFill>
              <a:srgbClr val="F8C0C3"/>
            </a:solidFill>
            <a:ln>
              <a:solidFill>
                <a:srgbClr val="F8C0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2700" b="1" dirty="0">
                  <a:solidFill>
                    <a:srgbClr val="FF0000"/>
                  </a:solidFill>
                </a:rPr>
                <a:t>끊임없이 배우고 참여하고 </a:t>
              </a:r>
              <a:r>
                <a:rPr lang="ko-KR" altLang="en-US" sz="2700" b="1" dirty="0" err="1">
                  <a:solidFill>
                    <a:srgbClr val="FF0000"/>
                  </a:solidFill>
                </a:rPr>
                <a:t>행동하는역량</a:t>
              </a:r>
              <a:endParaRPr lang="ko-KR" altLang="en-US" sz="27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68FDD478-9483-4245-BDDE-0BC1E5B7EBD8}"/>
                </a:ext>
              </a:extLst>
            </p:cNvPr>
            <p:cNvSpPr/>
            <p:nvPr/>
          </p:nvSpPr>
          <p:spPr>
            <a:xfrm>
              <a:off x="652628" y="1952729"/>
              <a:ext cx="3097569" cy="3325326"/>
            </a:xfrm>
            <a:prstGeom prst="rect">
              <a:avLst/>
            </a:prstGeom>
            <a:solidFill>
              <a:srgbClr val="FEFEFE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78318DAE-7461-4929-9DA8-C3B7E40FB2A5}"/>
              </a:ext>
            </a:extLst>
          </p:cNvPr>
          <p:cNvSpPr/>
          <p:nvPr/>
        </p:nvSpPr>
        <p:spPr>
          <a:xfrm>
            <a:off x="3007313" y="5650622"/>
            <a:ext cx="7735040" cy="603662"/>
          </a:xfrm>
          <a:prstGeom prst="rect">
            <a:avLst/>
          </a:prstGeom>
          <a:solidFill>
            <a:srgbClr val="F8C0C3"/>
          </a:solidFill>
          <a:ln>
            <a:solidFill>
              <a:srgbClr val="F8C0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3600" dirty="0">
                <a:solidFill>
                  <a:srgbClr val="00B050"/>
                </a:solidFill>
                <a:latin typeface="아리따-돋움(TTF)-Light" panose="02020603020101020101" pitchFamily="18" charset="-127"/>
                <a:ea typeface="아리따-돋움(TTF)-Light" panose="02020603020101020101" pitchFamily="18" charset="-127"/>
              </a:rPr>
              <a:t>AI</a:t>
            </a:r>
            <a:r>
              <a:rPr lang="ko-KR" altLang="en-US" sz="3600" dirty="0">
                <a:solidFill>
                  <a:srgbClr val="00B050"/>
                </a:solidFill>
                <a:latin typeface="아리따-돋움(TTF)-Light" panose="02020603020101020101" pitchFamily="18" charset="-127"/>
                <a:ea typeface="아리따-돋움(TTF)-Light" panose="02020603020101020101" pitchFamily="18" charset="-127"/>
              </a:rPr>
              <a:t>와 같은 기술 혁신의 시대</a:t>
            </a:r>
          </a:p>
        </p:txBody>
      </p:sp>
      <p:pic>
        <p:nvPicPr>
          <p:cNvPr id="17" name="그림 16" descr="클립아트이(가) 표시된 사진&#10;&#10;매우 높은 신뢰도로 생성된 설명">
            <a:extLst>
              <a:ext uri="{FF2B5EF4-FFF2-40B4-BE49-F238E27FC236}">
                <a16:creationId xmlns:a16="http://schemas.microsoft.com/office/drawing/2014/main" id="{BC00A1D6-B5F3-4547-8EC5-D9C21E10B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123" y="2432861"/>
            <a:ext cx="2143760" cy="214376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4514529E-3598-4CD3-8439-50E53D3CC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641" y="2892140"/>
            <a:ext cx="1711008" cy="1684481"/>
          </a:xfrm>
          <a:prstGeom prst="rect">
            <a:avLst/>
          </a:prstGeom>
        </p:spPr>
      </p:pic>
      <p:pic>
        <p:nvPicPr>
          <p:cNvPr id="16" name="그림 15" descr="클립아트이(가) 표시된 사진&#10;&#10;높은 신뢰도로 생성된 설명">
            <a:extLst>
              <a:ext uri="{FF2B5EF4-FFF2-40B4-BE49-F238E27FC236}">
                <a16:creationId xmlns:a16="http://schemas.microsoft.com/office/drawing/2014/main" id="{DF7FF39B-E69E-47BC-A16C-5A6ACDE0DA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025" y="2407544"/>
            <a:ext cx="2169077" cy="216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3023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3CF97EB9-F8CA-4D9D-AA7F-F27EF7975822}"/>
              </a:ext>
            </a:extLst>
          </p:cNvPr>
          <p:cNvGrpSpPr/>
          <p:nvPr/>
        </p:nvGrpSpPr>
        <p:grpSpPr>
          <a:xfrm>
            <a:off x="698219" y="0"/>
            <a:ext cx="3097569" cy="5278056"/>
            <a:chOff x="652628" y="0"/>
            <a:chExt cx="3097569" cy="5278056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9E8608A0-CC21-4954-89DB-FA02A23D407F}"/>
                </a:ext>
              </a:extLst>
            </p:cNvPr>
            <p:cNvSpPr/>
            <p:nvPr/>
          </p:nvSpPr>
          <p:spPr>
            <a:xfrm>
              <a:off x="1129532" y="0"/>
              <a:ext cx="2143760" cy="2078846"/>
            </a:xfrm>
            <a:prstGeom prst="rect">
              <a:avLst/>
            </a:prstGeom>
            <a:solidFill>
              <a:srgbClr val="F8C0C3"/>
            </a:solidFill>
            <a:ln>
              <a:solidFill>
                <a:srgbClr val="F8C0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2700" b="1">
                  <a:solidFill>
                    <a:srgbClr val="9966FF"/>
                  </a:solidFill>
                </a:rPr>
                <a:t>실패를 두려워하지 않은 역량</a:t>
              </a:r>
              <a:endParaRPr lang="ko-KR" altLang="en-US" sz="2700" b="1" dirty="0">
                <a:solidFill>
                  <a:srgbClr val="9966FF"/>
                </a:solidFill>
              </a:endParaRPr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552EF57A-0D7A-45FA-AE3F-A57C0BEA84B6}"/>
                </a:ext>
              </a:extLst>
            </p:cNvPr>
            <p:cNvSpPr/>
            <p:nvPr/>
          </p:nvSpPr>
          <p:spPr>
            <a:xfrm>
              <a:off x="652628" y="1971282"/>
              <a:ext cx="3097569" cy="3306774"/>
            </a:xfrm>
            <a:prstGeom prst="rect">
              <a:avLst/>
            </a:prstGeom>
            <a:solidFill>
              <a:srgbClr val="FEFEFE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13639927-A851-4ECA-A4B5-4185B1B6CE24}"/>
              </a:ext>
            </a:extLst>
          </p:cNvPr>
          <p:cNvGrpSpPr/>
          <p:nvPr/>
        </p:nvGrpSpPr>
        <p:grpSpPr>
          <a:xfrm>
            <a:off x="4547216" y="18552"/>
            <a:ext cx="3097569" cy="5278055"/>
            <a:chOff x="652628" y="0"/>
            <a:chExt cx="3097569" cy="5278055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F7D4A4EC-D4D7-40C0-B1F5-3F22E4396031}"/>
                </a:ext>
              </a:extLst>
            </p:cNvPr>
            <p:cNvSpPr/>
            <p:nvPr/>
          </p:nvSpPr>
          <p:spPr>
            <a:xfrm>
              <a:off x="1059151" y="0"/>
              <a:ext cx="2143760" cy="2078846"/>
            </a:xfrm>
            <a:prstGeom prst="rect">
              <a:avLst/>
            </a:prstGeom>
            <a:solidFill>
              <a:srgbClr val="F8C0C3"/>
            </a:solidFill>
            <a:ln>
              <a:solidFill>
                <a:srgbClr val="F8C0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2700" b="1" dirty="0">
                  <a:solidFill>
                    <a:srgbClr val="0070C0"/>
                  </a:solidFill>
                </a:rPr>
                <a:t>위기를 기회로 자신을 </a:t>
              </a:r>
              <a:endParaRPr lang="en-US" altLang="ko-KR" sz="2700" b="1" dirty="0">
                <a:solidFill>
                  <a:srgbClr val="0070C0"/>
                </a:solidFill>
              </a:endParaRPr>
            </a:p>
            <a:p>
              <a:pPr algn="ctr"/>
              <a:r>
                <a:rPr lang="ko-KR" altLang="en-US" sz="2700" b="1" dirty="0">
                  <a:solidFill>
                    <a:srgbClr val="0070C0"/>
                  </a:solidFill>
                </a:rPr>
                <a:t>향상시키는 역량</a:t>
              </a:r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44147A31-39F9-4855-9380-4215FFFC9D14}"/>
                </a:ext>
              </a:extLst>
            </p:cNvPr>
            <p:cNvSpPr/>
            <p:nvPr/>
          </p:nvSpPr>
          <p:spPr>
            <a:xfrm>
              <a:off x="652628" y="1952729"/>
              <a:ext cx="3097569" cy="3325326"/>
            </a:xfrm>
            <a:prstGeom prst="rect">
              <a:avLst/>
            </a:prstGeom>
            <a:solidFill>
              <a:srgbClr val="FEFEFE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E9FED873-0F4B-416C-AACE-EA47256AF1A7}"/>
              </a:ext>
            </a:extLst>
          </p:cNvPr>
          <p:cNvGrpSpPr/>
          <p:nvPr/>
        </p:nvGrpSpPr>
        <p:grpSpPr>
          <a:xfrm>
            <a:off x="8396213" y="74756"/>
            <a:ext cx="3097569" cy="5240403"/>
            <a:chOff x="652628" y="37652"/>
            <a:chExt cx="3097569" cy="5240403"/>
          </a:xfrm>
        </p:grpSpPr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0FC363AC-2B4F-4CC3-A34B-F612A53B398C}"/>
                </a:ext>
              </a:extLst>
            </p:cNvPr>
            <p:cNvSpPr/>
            <p:nvPr/>
          </p:nvSpPr>
          <p:spPr>
            <a:xfrm>
              <a:off x="1187680" y="37652"/>
              <a:ext cx="2143760" cy="2078846"/>
            </a:xfrm>
            <a:prstGeom prst="rect">
              <a:avLst/>
            </a:prstGeom>
            <a:solidFill>
              <a:srgbClr val="F8C0C3"/>
            </a:solidFill>
            <a:ln>
              <a:solidFill>
                <a:srgbClr val="F8C0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z="2700" b="1">
                  <a:solidFill>
                    <a:srgbClr val="FF0000"/>
                  </a:solidFill>
                </a:rPr>
                <a:t>재난에 신속하고 민첩하게 대응하는 역량</a:t>
              </a:r>
              <a:endParaRPr lang="ko-KR" altLang="en-US" sz="27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68FDD478-9483-4245-BDDE-0BC1E5B7EBD8}"/>
                </a:ext>
              </a:extLst>
            </p:cNvPr>
            <p:cNvSpPr/>
            <p:nvPr/>
          </p:nvSpPr>
          <p:spPr>
            <a:xfrm>
              <a:off x="652628" y="1952729"/>
              <a:ext cx="3097569" cy="3325326"/>
            </a:xfrm>
            <a:prstGeom prst="rect">
              <a:avLst/>
            </a:prstGeom>
            <a:solidFill>
              <a:srgbClr val="FEFEFE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78318DAE-7461-4929-9DA8-C3B7E40FB2A5}"/>
              </a:ext>
            </a:extLst>
          </p:cNvPr>
          <p:cNvSpPr/>
          <p:nvPr/>
        </p:nvSpPr>
        <p:spPr>
          <a:xfrm>
            <a:off x="3007313" y="5650622"/>
            <a:ext cx="7735040" cy="603662"/>
          </a:xfrm>
          <a:prstGeom prst="rect">
            <a:avLst/>
          </a:prstGeom>
          <a:solidFill>
            <a:srgbClr val="F8C0C3"/>
          </a:solidFill>
          <a:ln>
            <a:solidFill>
              <a:srgbClr val="F8C0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3600" dirty="0">
                <a:solidFill>
                  <a:srgbClr val="00B050"/>
                </a:solidFill>
                <a:latin typeface="아리따-돋움(TTF)-Light" panose="02020603020101020101" pitchFamily="18" charset="-127"/>
                <a:ea typeface="아리따-돋움(TTF)-Light" panose="02020603020101020101" pitchFamily="18" charset="-127"/>
              </a:rPr>
              <a:t>미래 사회에 필요한 </a:t>
            </a:r>
            <a:r>
              <a:rPr lang="ko-KR" altLang="en-US" sz="3600" dirty="0" err="1">
                <a:solidFill>
                  <a:srgbClr val="00B050"/>
                </a:solidFill>
                <a:latin typeface="아리따-돋움(TTF)-Light" panose="02020603020101020101" pitchFamily="18" charset="-127"/>
                <a:ea typeface="아리따-돋움(TTF)-Light" panose="02020603020101020101" pitchFamily="18" charset="-127"/>
              </a:rPr>
              <a:t>인재상</a:t>
            </a:r>
            <a:endParaRPr lang="ko-KR" altLang="en-US" sz="3600" dirty="0">
              <a:solidFill>
                <a:srgbClr val="00B050"/>
              </a:solidFill>
              <a:latin typeface="아리따-돋움(TTF)-Light" panose="02020603020101020101" pitchFamily="18" charset="-127"/>
              <a:ea typeface="아리따-돋움(TTF)-Light" panose="02020603020101020101" pitchFamily="18" charset="-127"/>
            </a:endParaRPr>
          </a:p>
        </p:txBody>
      </p:sp>
      <p:pic>
        <p:nvPicPr>
          <p:cNvPr id="17" name="그림 16" descr="클립아트이(가) 표시된 사진&#10;&#10;매우 높은 신뢰도로 생성된 설명">
            <a:extLst>
              <a:ext uri="{FF2B5EF4-FFF2-40B4-BE49-F238E27FC236}">
                <a16:creationId xmlns:a16="http://schemas.microsoft.com/office/drawing/2014/main" id="{BC00A1D6-B5F3-4547-8EC5-D9C21E10B0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123" y="2432861"/>
            <a:ext cx="2143760" cy="214376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4514529E-3598-4CD3-8439-50E53D3CC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641" y="2892140"/>
            <a:ext cx="1711008" cy="1684481"/>
          </a:xfrm>
          <a:prstGeom prst="rect">
            <a:avLst/>
          </a:prstGeom>
        </p:spPr>
      </p:pic>
      <p:pic>
        <p:nvPicPr>
          <p:cNvPr id="16" name="그림 15" descr="클립아트이(가) 표시된 사진&#10;&#10;높은 신뢰도로 생성된 설명">
            <a:extLst>
              <a:ext uri="{FF2B5EF4-FFF2-40B4-BE49-F238E27FC236}">
                <a16:creationId xmlns:a16="http://schemas.microsoft.com/office/drawing/2014/main" id="{DF7FF39B-E69E-47BC-A16C-5A6ACDE0DA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025" y="2407544"/>
            <a:ext cx="2169077" cy="2169077"/>
          </a:xfrm>
          <a:prstGeom prst="rect">
            <a:avLst/>
          </a:prstGeom>
        </p:spPr>
      </p:pic>
      <p:sp>
        <p:nvSpPr>
          <p:cNvPr id="2" name="별: 꼭짓점 6개 1">
            <a:extLst>
              <a:ext uri="{FF2B5EF4-FFF2-40B4-BE49-F238E27FC236}">
                <a16:creationId xmlns:a16="http://schemas.microsoft.com/office/drawing/2014/main" id="{AB782DEA-19BA-4071-9BF5-71C1D30979ED}"/>
              </a:ext>
            </a:extLst>
          </p:cNvPr>
          <p:cNvSpPr/>
          <p:nvPr/>
        </p:nvSpPr>
        <p:spPr>
          <a:xfrm>
            <a:off x="3888509" y="822036"/>
            <a:ext cx="6206836" cy="5624946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/>
              <a:t>융합교육의 목표</a:t>
            </a:r>
          </a:p>
        </p:txBody>
      </p:sp>
    </p:spTree>
    <p:extLst>
      <p:ext uri="{BB962C8B-B14F-4D97-AF65-F5344CB8AC3E}">
        <p14:creationId xmlns:p14="http://schemas.microsoft.com/office/powerpoint/2010/main" val="42742942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985F8AC3-F91A-4E68-BA7C-7B89AB61D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322" y="643466"/>
            <a:ext cx="7469356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99328"/>
      </p:ext>
    </p:extLst>
  </p:cSld>
  <p:clrMapOvr>
    <a:masterClrMapping/>
  </p:clrMapOvr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결론</a:t>
            </a:r>
            <a:endParaRPr lang="ko-KR" altLang="en-US"/>
          </a:p>
        </p:txBody>
      </p:sp>
      <p:sp>
        <p:nvSpPr>
          <p:cNvPr id="3" name="가로 글상자 2"/>
          <p:cNvSpPr txBox="1"/>
          <p:nvPr/>
        </p:nvSpPr>
        <p:spPr>
          <a:xfrm>
            <a:off x="357186" y="1208720"/>
            <a:ext cx="11477627" cy="5521961"/>
          </a:xfrm>
          <a:prstGeom prst="rect">
            <a:avLst/>
          </a:prstGeom>
        </p:spPr>
        <p:txBody>
          <a:bodyPr wrap="square">
            <a:spAutoFit/>
          </a:bodyPr>
          <a:p>
            <a:pPr lvl="0" algn="l">
              <a:defRPr/>
            </a:pPr>
            <a:r>
              <a:rPr xmlns:mc="http://schemas.openxmlformats.org/markup-compatibility/2006" xmlns:hp="http://schemas.haansoft.com/office/presentation/8.0" sz="21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Arial"/>
                <a:ea typeface="굴림"/>
              </a:rPr>
              <a:t>포디프레임을 활용하여 제작한 오르골은 재생 가능한 악보의 역할을 할 수 있어서 학생들이 돌기를 손으로 직접 만들고 움직임으로써 연주에 바로 참여할 수 있게 해준다.</a:t>
            </a:r>
            <a:r>
              <a:rPr xmlns:mc="http://schemas.openxmlformats.org/markup-compatibility/2006" xmlns:hp="http://schemas.haansoft.com/office/presentation/8.0" lang="ko-KR" altLang="en-US" sz="21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Arial"/>
                <a:ea typeface="굴림"/>
              </a:rPr>
              <a:t> </a:t>
            </a:r>
            <a:endParaRPr xmlns:mc="http://schemas.openxmlformats.org/markup-compatibility/2006" xmlns:hp="http://schemas.haansoft.com/office/presentation/8.0" lang="ko-KR" altLang="en-US" sz="2100" b="0" i="0" strike="noStrike" mc:Ignorable="hp" hp:hslEmbossed="0">
              <a:solidFill>
                <a:srgbClr val="000000">
                  <a:alpha val="100000"/>
                </a:srgbClr>
              </a:solidFill>
              <a:latin typeface="Arial"/>
              <a:ea typeface="굴림"/>
            </a:endParaRPr>
          </a:p>
          <a:p>
            <a:pPr lvl="0" algn="l">
              <a:defRPr/>
            </a:pPr>
            <a:r>
              <a:rPr xmlns:mc="http://schemas.openxmlformats.org/markup-compatibility/2006" xmlns:hp="http://schemas.haansoft.com/office/presentation/8.0" sz="21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Arial"/>
                <a:ea typeface="굴림"/>
              </a:rPr>
              <a:t>또한 포디프레임으로 만든 오르골을 학생들이 연주하면서 촉각과 청각 반응을 활성화시켜 오르골을 연주하는 동안 발생하는 문제를 인식하고 즉각적으로 변형하</a:t>
            </a:r>
            <a:r>
              <a:rPr xmlns:mc="http://schemas.openxmlformats.org/markup-compatibility/2006" xmlns:hp="http://schemas.haansoft.com/office/presentation/8.0" lang="ko-KR" altLang="en-US" sz="21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Arial"/>
                <a:ea typeface="굴림"/>
              </a:rPr>
              <a:t>고</a:t>
            </a:r>
            <a:r>
              <a:rPr xmlns:mc="http://schemas.openxmlformats.org/markup-compatibility/2006" xmlns:hp="http://schemas.haansoft.com/office/presentation/8.0" sz="21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Arial"/>
                <a:ea typeface="굴림"/>
              </a:rPr>
              <a:t> 개선할 수 있기 때문에 학생들의 다양한 역량의 향상에 기여할 수 있다</a:t>
            </a:r>
            <a:r>
              <a:rPr xmlns:mc="http://schemas.openxmlformats.org/markup-compatibility/2006" xmlns:hp="http://schemas.haansoft.com/office/presentation/8.0" lang="en-US" altLang="ko-KR" sz="21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Arial"/>
                <a:ea typeface="굴림"/>
              </a:rPr>
              <a:t>.</a:t>
            </a:r>
            <a:endParaRPr xmlns:mc="http://schemas.openxmlformats.org/markup-compatibility/2006" xmlns:hp="http://schemas.haansoft.com/office/presentation/8.0" lang="en-US" altLang="ko-KR" sz="2100" b="0" i="0" strike="noStrike" mc:Ignorable="hp" hp:hslEmbossed="0">
              <a:solidFill>
                <a:srgbClr val="000000">
                  <a:alpha val="100000"/>
                </a:srgbClr>
              </a:solidFill>
              <a:latin typeface="Arial"/>
              <a:ea typeface="굴림"/>
            </a:endParaRPr>
          </a:p>
          <a:p>
            <a:pPr lvl="0" algn="l">
              <a:defRPr/>
            </a:pPr>
            <a:endParaRPr xmlns:mc="http://schemas.openxmlformats.org/markup-compatibility/2006" xmlns:hp="http://schemas.haansoft.com/office/presentation/8.0" lang="en-US" altLang="ko-KR" sz="2100" b="0" i="0" strike="noStrike" mc:Ignorable="hp" hp:hslEmbossed="0">
              <a:solidFill>
                <a:srgbClr val="000000">
                  <a:alpha val="100000"/>
                </a:srgbClr>
              </a:solidFill>
              <a:latin typeface="Arial"/>
              <a:ea typeface="굴림"/>
            </a:endParaRPr>
          </a:p>
          <a:p>
            <a:pPr lvl="0" algn="l">
              <a:defRPr/>
            </a:pPr>
            <a:r>
              <a:rPr xmlns:mc="http://schemas.openxmlformats.org/markup-compatibility/2006" xmlns:hp="http://schemas.haansoft.com/office/presentation/8.0" sz="21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Arial"/>
                <a:ea typeface="굴림"/>
              </a:rPr>
              <a:t>따라서 음악적 활동과 과학 공 기술을 융합시킨 활동을 통해 학생들은 </a:t>
            </a:r>
            <a:r>
              <a:rPr xmlns:mc="http://schemas.openxmlformats.org/markup-compatibility/2006" xmlns:hp="http://schemas.haansoft.com/office/presentation/8.0" lang="ko-KR" altLang="en-US" sz="21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Arial"/>
                <a:ea typeface="굴림"/>
              </a:rPr>
              <a:t>음악적 사고의 </a:t>
            </a:r>
            <a:r>
              <a:rPr xmlns:mc="http://schemas.openxmlformats.org/markup-compatibility/2006" xmlns:hp="http://schemas.haansoft.com/office/presentation/8.0" sz="21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Arial"/>
                <a:ea typeface="굴림"/>
              </a:rPr>
              <a:t>인지과정과 공학적 사고의 균형을 키울 수 있을것이다</a:t>
            </a:r>
            <a:r>
              <a:rPr xmlns:mc="http://schemas.openxmlformats.org/markup-compatibility/2006" xmlns:hp="http://schemas.haansoft.com/office/presentation/8.0" lang="en-US" altLang="ko-KR" sz="21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Arial"/>
                <a:ea typeface="굴림"/>
              </a:rPr>
              <a:t>.</a:t>
            </a:r>
            <a:r>
              <a:rPr xmlns:mc="http://schemas.openxmlformats.org/markup-compatibility/2006" xmlns:hp="http://schemas.haansoft.com/office/presentation/8.0" lang="ko-KR" altLang="en-US" sz="21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Arial"/>
                <a:ea typeface="굴림"/>
              </a:rPr>
              <a:t> </a:t>
            </a:r>
            <a:r>
              <a:rPr xmlns:mc="http://schemas.openxmlformats.org/markup-compatibility/2006" xmlns:hp="http://schemas.haansoft.com/office/presentation/8.0" sz="21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Arial"/>
                <a:ea typeface="굴림"/>
              </a:rPr>
              <a:t>전통적으로 음악적 사고와 이공학적 사고는 구분되어 왔지만 연주 활동 영역에서 악기 제작과 관련된 공학적 사고를 포함한 활동은 학생들의 지적 표현적 </a:t>
            </a:r>
            <a:r>
              <a:rPr xmlns:mc="http://schemas.openxmlformats.org/markup-compatibility/2006" xmlns:hp="http://schemas.haansoft.com/office/presentation/8.0" lang="ko-KR" altLang="en-US" sz="21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Arial"/>
                <a:ea typeface="굴림"/>
              </a:rPr>
              <a:t>창의적 능력을 </a:t>
            </a:r>
            <a:r>
              <a:rPr xmlns:mc="http://schemas.openxmlformats.org/markup-compatibility/2006" xmlns:hp="http://schemas.haansoft.com/office/presentation/8.0" sz="21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Arial"/>
                <a:ea typeface="굴림"/>
              </a:rPr>
              <a:t>크게 성장시킬 수 있을 것이다</a:t>
            </a:r>
            <a:r>
              <a:rPr xmlns:mc="http://schemas.openxmlformats.org/markup-compatibility/2006" xmlns:hp="http://schemas.haansoft.com/office/presentation/8.0" lang="en-US" altLang="ko-KR" sz="21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Arial"/>
                <a:ea typeface="굴림"/>
              </a:rPr>
              <a:t>.</a:t>
            </a:r>
            <a:endParaRPr xmlns:mc="http://schemas.openxmlformats.org/markup-compatibility/2006" xmlns:hp="http://schemas.haansoft.com/office/presentation/8.0" lang="en-US" altLang="ko-KR" sz="2100" b="0" i="0" strike="noStrike" mc:Ignorable="hp" hp:hslEmbossed="0">
              <a:solidFill>
                <a:srgbClr val="000000">
                  <a:alpha val="100000"/>
                </a:srgbClr>
              </a:solidFill>
              <a:latin typeface="Arial"/>
              <a:ea typeface="굴림"/>
            </a:endParaRPr>
          </a:p>
          <a:p>
            <a:pPr lvl="0" algn="l">
              <a:defRPr/>
            </a:pPr>
            <a:endParaRPr xmlns:mc="http://schemas.openxmlformats.org/markup-compatibility/2006" xmlns:hp="http://schemas.haansoft.com/office/presentation/8.0" lang="en-US" altLang="ko-KR" sz="2100" b="0" i="0" strike="noStrike" mc:Ignorable="hp" hp:hslEmbossed="0">
              <a:solidFill>
                <a:srgbClr val="000000">
                  <a:alpha val="100000"/>
                </a:srgbClr>
              </a:solidFill>
              <a:latin typeface="Arial"/>
              <a:ea typeface="굴림"/>
            </a:endParaRPr>
          </a:p>
          <a:p>
            <a:pPr lvl="0" algn="l">
              <a:defRPr/>
            </a:pPr>
            <a:r>
              <a:rPr xmlns:mc="http://schemas.openxmlformats.org/markup-compatibility/2006" xmlns:hp="http://schemas.haansoft.com/office/presentation/8.0" lang="en-US" altLang="ko-KR" sz="21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Arial"/>
                <a:ea typeface="굴림"/>
              </a:rPr>
              <a:t>이 프로그램은</a:t>
            </a:r>
            <a:r>
              <a:rPr xmlns:mc="http://schemas.openxmlformats.org/markup-compatibility/2006" xmlns:hp="http://schemas.haansoft.com/office/presentation/8.0" lang="ko-KR" altLang="en-US" sz="21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Arial"/>
                <a:ea typeface="굴림"/>
              </a:rPr>
              <a:t> </a:t>
            </a:r>
            <a:r>
              <a:rPr xmlns:mc="http://schemas.openxmlformats.org/markup-compatibility/2006" xmlns:hp="http://schemas.haansoft.com/office/presentation/8.0" lang="en-US" altLang="ko-KR" sz="21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Arial"/>
                <a:ea typeface="굴림"/>
              </a:rPr>
              <a:t>학생들에게 ‘스스로 의미 있는 활동’을 선택하고 콘텐츠와 학습 과정에 영향을 미칠 수 있는 기회를 제공했다. 학생들은 </a:t>
            </a:r>
            <a:r>
              <a:rPr xmlns:mc="http://schemas.openxmlformats.org/markup-compatibility/2006" xmlns:hp="http://schemas.haansoft.com/office/presentation/8.0" lang="ko-KR" altLang="en-US" sz="21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Arial"/>
                <a:ea typeface="굴림"/>
              </a:rPr>
              <a:t>독</a:t>
            </a:r>
            <a:r>
              <a:rPr xmlns:mc="http://schemas.openxmlformats.org/markup-compatibility/2006" xmlns:hp="http://schemas.haansoft.com/office/presentation/8.0" lang="en-US" altLang="ko-KR" sz="21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Arial"/>
                <a:ea typeface="굴림"/>
              </a:rPr>
              <a:t>립적으로 곡을 선택하고 창의적으로</a:t>
            </a:r>
            <a:r>
              <a:rPr xmlns:mc="http://schemas.openxmlformats.org/markup-compatibility/2006" xmlns:hp="http://schemas.haansoft.com/office/presentation/8.0" lang="ko-KR" altLang="en-US" sz="21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Arial"/>
                <a:ea typeface="굴림"/>
              </a:rPr>
              <a:t> </a:t>
            </a:r>
            <a:r>
              <a:rPr xmlns:mc="http://schemas.openxmlformats.org/markup-compatibility/2006" xmlns:hp="http://schemas.haansoft.com/office/presentation/8.0" lang="en-US" altLang="ko-KR" sz="21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Arial"/>
                <a:ea typeface="굴림"/>
              </a:rPr>
              <a:t>음악을 제작하고 연주하려는 노력을 하였고 리듬 변주</a:t>
            </a:r>
            <a:r>
              <a:rPr xmlns:mc="http://schemas.openxmlformats.org/markup-compatibility/2006" xmlns:hp="http://schemas.haansoft.com/office/presentation/8.0" lang="ko-KR" altLang="en-US" sz="21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Arial"/>
                <a:ea typeface="굴림"/>
              </a:rPr>
              <a:t>를</a:t>
            </a:r>
            <a:r>
              <a:rPr xmlns:mc="http://schemas.openxmlformats.org/markup-compatibility/2006" xmlns:hp="http://schemas.haansoft.com/office/presentation/8.0" lang="en-US" altLang="ko-KR" sz="21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Arial"/>
                <a:ea typeface="굴림"/>
              </a:rPr>
              <a:t> 실험하고, 독창적인 작곡을 하고 다양한 응용을 통해 제작한 결과물들을 연결하려고 노력했다.</a:t>
            </a:r>
            <a:r>
              <a:rPr xmlns:mc="http://schemas.openxmlformats.org/markup-compatibility/2006" xmlns:hp="http://schemas.haansoft.com/office/presentation/8.0" lang="ko-KR" altLang="en-US" sz="21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Arial"/>
                <a:ea typeface="굴림"/>
              </a:rPr>
              <a:t> 함께 한가지 악기를 제작하고 연주하는 협력적인 음악 환경은 전통적인 개별 협주 활동과 다른 차원의 소통과 상호 존중의 관계를 형성하도록 만들었다</a:t>
            </a:r>
            <a:r>
              <a:rPr xmlns:mc="http://schemas.openxmlformats.org/markup-compatibility/2006" xmlns:hp="http://schemas.haansoft.com/office/presentation/8.0" lang="en-US" altLang="ko-KR" sz="21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Arial"/>
                <a:ea typeface="굴림"/>
              </a:rPr>
              <a:t>.</a:t>
            </a:r>
            <a:r>
              <a:rPr xmlns:mc="http://schemas.openxmlformats.org/markup-compatibility/2006" xmlns:hp="http://schemas.haansoft.com/office/presentation/8.0" lang="ko-KR" altLang="en-US" sz="2100" b="0" i="0" strike="noStrike" mc:Ignorable="hp" hp:hslEmbossed="0">
                <a:solidFill>
                  <a:srgbClr val="000000">
                    <a:alpha val="100000"/>
                  </a:srgbClr>
                </a:solidFill>
                <a:latin typeface="Arial"/>
                <a:ea typeface="굴림"/>
              </a:rPr>
              <a:t> </a:t>
            </a:r>
            <a:endParaRPr xmlns:mc="http://schemas.openxmlformats.org/markup-compatibility/2006" xmlns:hp="http://schemas.haansoft.com/office/presentation/8.0" lang="ko-KR" altLang="en-US" sz="2100" b="0" i="0" strike="noStrike" mc:Ignorable="hp" hp:hslEmbossed="0">
              <a:solidFill>
                <a:srgbClr val="000000">
                  <a:alpha val="100000"/>
                </a:srgbClr>
              </a:solidFill>
              <a:latin typeface="Arial"/>
              <a:ea typeface="굴림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질문 </a:t>
            </a:r>
            <a:r>
              <a:rPr lang="en-US" altLang="ko-KR"/>
              <a:t>1</a:t>
            </a:r>
            <a:endParaRPr lang="en-US" altLang="ko-KR"/>
          </a:p>
        </p:txBody>
      </p:sp>
      <p:sp>
        <p:nvSpPr>
          <p:cNvPr id="3" name="가로 글상자 2"/>
          <p:cNvSpPr txBox="1"/>
          <p:nvPr/>
        </p:nvSpPr>
        <p:spPr>
          <a:xfrm>
            <a:off x="646905" y="1988343"/>
            <a:ext cx="10898189" cy="2092801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3300"/>
              <a:t>향후 융합교육에 AI교육이 융합될 것으로 예상이 되시는지 만약 그렇다면 교사들은 또는 학생들은 어떤 준비가 되어 있어야 하는지 궁금합니다. (교수전략 또는 학습방법 등) </a:t>
            </a:r>
            <a:endParaRPr lang="ko-KR" altLang="en-US" sz="3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인공지능을 활용한 과학 수업</a:t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9748" y="1144236"/>
            <a:ext cx="5295192" cy="423615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092217" y="4400207"/>
            <a:ext cx="6897062" cy="2457793"/>
          </a:xfrm>
          <a:prstGeom prst="rect">
            <a:avLst/>
          </a:prstGeom>
        </p:spPr>
      </p:pic>
      <p:sp>
        <p:nvSpPr>
          <p:cNvPr id="6" name="가로 글상자 5"/>
          <p:cNvSpPr txBox="1"/>
          <p:nvPr/>
        </p:nvSpPr>
        <p:spPr>
          <a:xfrm>
            <a:off x="6008688" y="1520031"/>
            <a:ext cx="5413376" cy="364014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/>
              <a:t>초등학교 </a:t>
            </a:r>
            <a:r>
              <a:rPr lang="en-US" altLang="ko-KR"/>
              <a:t>6</a:t>
            </a:r>
            <a:r>
              <a:rPr lang="ko-KR" altLang="en-US"/>
              <a:t>학년 학생들을 위한 과학 수업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학생 질문의 분석 기준</a:t>
            </a:r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48642" y="995172"/>
            <a:ext cx="7017965" cy="219359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451479" y="968243"/>
            <a:ext cx="4281731" cy="2032131"/>
          </a:xfrm>
          <a:prstGeom prst="rect">
            <a:avLst/>
          </a:prstGeom>
        </p:spPr>
      </p:pic>
      <p:sp>
        <p:nvSpPr>
          <p:cNvPr id="6" name="가로 글상자 5"/>
          <p:cNvSpPr txBox="1"/>
          <p:nvPr/>
        </p:nvSpPr>
        <p:spPr>
          <a:xfrm>
            <a:off x="6802436" y="2996405"/>
            <a:ext cx="5230812" cy="3716815"/>
          </a:xfrm>
          <a:prstGeom prst="rect">
            <a:avLst/>
          </a:prstGeom>
        </p:spPr>
        <p:txBody>
          <a:bodyPr wrap="square">
            <a:spAutoFit/>
          </a:bodyPr>
          <a:p>
            <a:pPr lvl="0">
              <a:defRPr/>
            </a:pPr>
            <a:r>
              <a:rPr lang="ko-KR" altLang="en-US" sz="1700"/>
              <a:t>긍정적 답변</a:t>
            </a:r>
            <a:r>
              <a:rPr lang="en-US" altLang="ko-KR" sz="1700"/>
              <a:t>:</a:t>
            </a:r>
            <a:r>
              <a:rPr lang="ko-KR" altLang="en-US" sz="1700"/>
              <a:t> ‘쉽게 설명해 달라고 하면 더욱 쉽게 설명해주기 때문에 식물의 구조와 기능을 더욱 정확하고 손쉽게 알 수 있었다.’, ‘과학 실험이나 과학 공부를 할 때 궁금한 것을 ChatGPT에게 말하면 잘 알려줘서’ </a:t>
            </a:r>
            <a:endParaRPr lang="ko-KR" altLang="en-US" sz="1700"/>
          </a:p>
          <a:p>
            <a:pPr lvl="0">
              <a:defRPr/>
            </a:pPr>
            <a:endParaRPr lang="ko-KR" altLang="en-US" sz="1700"/>
          </a:p>
          <a:p>
            <a:pPr lvl="0">
              <a:defRPr/>
            </a:pPr>
            <a:r>
              <a:rPr lang="ko-KR" altLang="en-US" sz="1700"/>
              <a:t>부정적 답변</a:t>
            </a:r>
            <a:r>
              <a:rPr lang="en-US" altLang="ko-KR" sz="1700"/>
              <a:t>:</a:t>
            </a:r>
            <a:r>
              <a:rPr lang="ko-KR" altLang="en-US" sz="1700"/>
              <a:t> ‘질문이 이상하게 변할 때도 있고, 대답이 이상하게 나오기도 하고, 너무 어려운 말이 많았다.’</a:t>
            </a:r>
            <a:endParaRPr lang="ko-KR" altLang="en-US" sz="1700"/>
          </a:p>
          <a:p>
            <a:pPr lvl="0">
              <a:defRPr/>
            </a:pPr>
            <a:endParaRPr lang="ko-KR" altLang="en-US" sz="1700"/>
          </a:p>
          <a:p>
            <a:pPr lvl="0">
              <a:defRPr/>
            </a:pPr>
            <a:r>
              <a:rPr lang="ko-KR" altLang="en-US" sz="1700"/>
              <a:t>긍정과 부정</a:t>
            </a:r>
            <a:r>
              <a:rPr lang="en-US" altLang="ko-KR" sz="1700"/>
              <a:t>:</a:t>
            </a:r>
            <a:r>
              <a:rPr lang="ko-KR" altLang="en-US" sz="1700"/>
              <a:t> ‘답변이 너무 어려운 경우가 있지만, 그래도 쉽게 설명해 달라고 하면 쉽게 설명해주고, 궁금한 것에 관한 것을 여러 가지 다른 방식으로 설명해 준다.</a:t>
            </a:r>
            <a:endParaRPr lang="ko-KR" altLang="en-US" sz="170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65933" y="3012417"/>
            <a:ext cx="6357884" cy="3845583"/>
          </a:xfrm>
          <a:prstGeom prst="rect">
            <a:avLst/>
          </a:prstGeom>
        </p:spPr>
      </p:pic>
      <p:sp>
        <p:nvSpPr>
          <p:cNvPr id="8" name="포인트가 7개인 별 7"/>
          <p:cNvSpPr/>
          <p:nvPr/>
        </p:nvSpPr>
        <p:spPr>
          <a:xfrm>
            <a:off x="2778125" y="1774031"/>
            <a:ext cx="5540375" cy="4421187"/>
          </a:xfrm>
          <a:prstGeom prst="star7">
            <a:avLst>
              <a:gd name="adj" fmla="val 34601"/>
              <a:gd name="hf" fmla="val 102572"/>
              <a:gd name="vf" fmla="val 105210"/>
            </a:avLst>
          </a:prstGeom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/>
            </a:pPr>
            <a:r>
              <a:rPr lang="ko-KR" altLang="en-US"/>
              <a:t> </a:t>
            </a:r>
            <a:r>
              <a:rPr lang="ko-KR" altLang="en-US" b="1"/>
              <a:t>과학</a:t>
            </a:r>
            <a:endParaRPr lang="ko-KR" altLang="en-US" b="1"/>
          </a:p>
          <a:p>
            <a:pPr lvl="0" algn="ctr">
              <a:defRPr/>
            </a:pPr>
            <a:r>
              <a:rPr lang="ko-KR" altLang="en-US" b="1"/>
              <a:t>수업에서 ChatGPT를 지속적으로 활용하여 학생들의</a:t>
            </a:r>
            <a:endParaRPr lang="ko-KR" altLang="en-US" b="1"/>
          </a:p>
          <a:p>
            <a:pPr lvl="0" algn="ctr">
              <a:defRPr/>
            </a:pPr>
            <a:r>
              <a:rPr lang="ko-KR" altLang="en-US" b="1"/>
              <a:t>고차원적 인지 영역 발달을 촉진할 것</a:t>
            </a:r>
            <a:endParaRPr lang="ko-KR" altLang="en-US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1684</ep:Words>
  <ep:PresentationFormat>와이드스크린</ep:PresentationFormat>
  <ep:Paragraphs>291</ep:Paragraphs>
  <ep:Slides>56</ep:Slides>
  <ep:Notes>3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56</vt:i4>
      </vt:variant>
    </vt:vector>
  </ep:HeadingPairs>
  <ep:TitlesOfParts>
    <vt:vector size="57" baseType="lpstr">
      <vt:lpstr>default theme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Founders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탈근대인을 길러내기 위한 노력의 초점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  <vt:lpstr>슬라이드 46</vt:lpstr>
      <vt:lpstr>반응적 교수법의 3단계</vt:lpstr>
      <vt:lpstr>슬라이드 48</vt:lpstr>
      <vt:lpstr>슬라이드 49</vt:lpstr>
      <vt:lpstr>슬라이드 50</vt:lpstr>
      <vt:lpstr>슬라이드 51</vt:lpstr>
      <vt:lpstr>슬라이드 52</vt:lpstr>
      <vt:lpstr>슬라이드 53</vt:lpstr>
      <vt:lpstr>슬라이드 54</vt:lpstr>
      <vt:lpstr>슬라이드 55</vt:lpstr>
      <vt:lpstr>슬라이드 56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2017-11-07T23:20:10.000</dcterms:created>
  <dc:creator>JONGOH KIM</dc:creator>
  <cp:lastModifiedBy>paik</cp:lastModifiedBy>
  <dcterms:modified xsi:type="dcterms:W3CDTF">2025-07-01T13:02:03.696</dcterms:modified>
  <cp:revision>987</cp:revision>
  <dc:title>PowerPoint 프레젠테이션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