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B640F"/>
    <a:srgbClr val="F9B65D"/>
    <a:srgbClr val="8E3B32"/>
    <a:srgbClr val="FABE6E"/>
    <a:srgbClr val="DE6420"/>
    <a:srgbClr val="7C0F04"/>
    <a:srgbClr val="0099FF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80" autoAdjust="0"/>
  </p:normalViewPr>
  <p:slideViewPr>
    <p:cSldViewPr snapToGrid="0">
      <p:cViewPr varScale="1">
        <p:scale>
          <a:sx n="17" d="100"/>
          <a:sy n="17" d="100"/>
        </p:scale>
        <p:origin x="-1530" y="-150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응답%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매우그렇지않다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32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146240"/>
        <c:axId val="209147776"/>
        <c:axId val="0"/>
      </c:bar3DChart>
      <c:catAx>
        <c:axId val="20914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9147776"/>
        <c:crosses val="autoZero"/>
        <c:auto val="1"/>
        <c:lblAlgn val="ctr"/>
        <c:lblOffset val="100"/>
        <c:noMultiLvlLbl val="0"/>
      </c:catAx>
      <c:valAx>
        <c:axId val="209147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146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응답%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매우그렇지않다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43.1</c:v>
                </c:pt>
                <c:pt idx="1">
                  <c:v>21.419999999999998</c:v>
                </c:pt>
                <c:pt idx="2">
                  <c:v>32</c:v>
                </c:pt>
                <c:pt idx="3">
                  <c:v>0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275520"/>
        <c:axId val="209277312"/>
        <c:axId val="0"/>
      </c:bar3DChart>
      <c:catAx>
        <c:axId val="209275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9277312"/>
        <c:crosses val="autoZero"/>
        <c:auto val="1"/>
        <c:lblAlgn val="ctr"/>
        <c:lblOffset val="100"/>
        <c:noMultiLvlLbl val="0"/>
      </c:catAx>
      <c:valAx>
        <c:axId val="209277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275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응답%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매우그렇지않다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35.800000000000011</c:v>
                </c:pt>
                <c:pt idx="1">
                  <c:v>25</c:v>
                </c:pt>
                <c:pt idx="2">
                  <c:v>25</c:v>
                </c:pt>
                <c:pt idx="3">
                  <c:v>10.7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601280"/>
        <c:axId val="209602816"/>
        <c:axId val="0"/>
      </c:bar3DChart>
      <c:catAx>
        <c:axId val="209601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9602816"/>
        <c:crosses val="autoZero"/>
        <c:auto val="1"/>
        <c:lblAlgn val="ctr"/>
        <c:lblOffset val="100"/>
        <c:noMultiLvlLbl val="0"/>
      </c:catAx>
      <c:valAx>
        <c:axId val="209602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601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응답%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그렇지않다</c:v>
                </c:pt>
                <c:pt idx="4">
                  <c:v>매우그렇지않다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18.5</c:v>
                </c:pt>
                <c:pt idx="2">
                  <c:v>28</c:v>
                </c:pt>
                <c:pt idx="3">
                  <c:v>3.5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627776"/>
        <c:axId val="209629568"/>
        <c:axId val="0"/>
      </c:bar3DChart>
      <c:catAx>
        <c:axId val="20962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9629568"/>
        <c:crosses val="autoZero"/>
        <c:auto val="1"/>
        <c:lblAlgn val="ctr"/>
        <c:lblOffset val="100"/>
        <c:noMultiLvlLbl val="0"/>
      </c:catAx>
      <c:valAx>
        <c:axId val="209629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627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4D306-ACE5-4F52-880B-4868D54D2A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8D2FE-AFFA-4765-862B-55A75E6A0B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1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D2FE-AFFA-4765-862B-55A75E6A0BF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14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"/>
          <a:stretch/>
        </p:blipFill>
        <p:spPr>
          <a:xfrm>
            <a:off x="-1" y="0"/>
            <a:ext cx="30280169" cy="42803762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1"/>
            <a:ext cx="30280168" cy="42803762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96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56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6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63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1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9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4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94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67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25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16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7BB64-ECB5-46D6-8951-9974764CC303}" type="datetimeFigureOut">
              <a:rPr lang="ko-KR" altLang="en-US" smtClean="0"/>
              <a:pPr/>
              <a:t>2017-01-18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E798-6ECF-489F-965B-D5DAE695E8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55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chart" Target="../charts/chart1.xml"/><Relationship Id="rId10" Type="http://schemas.openxmlformats.org/officeDocument/2006/relationships/image" Target="../media/image8.jpeg"/><Relationship Id="rId4" Type="http://schemas.openxmlformats.org/officeDocument/2006/relationships/hyperlink" Target="http://www.google.co.kr/url?sa=i&amp;rct=j&amp;q=&amp;esrc=s&amp;source=images&amp;cd=&amp;cad=rja&amp;uact=8&amp;ved=0ahUKEwjSwrWtpbTQAhWDTLwKHcgWA-4QjRwIBw&amp;url=http://m.blog.naver.com/PostView.nhn?blogId=passtheway&amp;logNo=220724287632&amp;psig=AFQjCNHUDfKKNEenUttL7IptEKekCTALqw&amp;ust=1479626598348857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53035" y="914400"/>
            <a:ext cx="28830494" cy="5217459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718" dirty="0"/>
          </a:p>
        </p:txBody>
      </p:sp>
      <p:sp>
        <p:nvSpPr>
          <p:cNvPr id="7" name="직사각형 6"/>
          <p:cNvSpPr/>
          <p:nvPr/>
        </p:nvSpPr>
        <p:spPr>
          <a:xfrm>
            <a:off x="7305243" y="4186936"/>
            <a:ext cx="21224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수평선B" pitchFamily="18" charset="-127"/>
                <a:ea typeface="HY수평선B" pitchFamily="18" charset="-127"/>
              </a:rPr>
              <a:t>학생도 교사도 행복한 주제선택 활동프로그램</a:t>
            </a:r>
            <a:endParaRPr lang="ko-KR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78461" y="1496794"/>
            <a:ext cx="4205242" cy="3891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718" dirty="0"/>
          </a:p>
        </p:txBody>
      </p:sp>
      <p:sp>
        <p:nvSpPr>
          <p:cNvPr id="9" name="직사각형 8"/>
          <p:cNvSpPr/>
          <p:nvPr/>
        </p:nvSpPr>
        <p:spPr>
          <a:xfrm>
            <a:off x="1372720" y="3832993"/>
            <a:ext cx="3816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09198"/>
            <a:r>
              <a:rPr lang="en-US" altLang="ko-KR" sz="2000" b="1" dirty="0"/>
              <a:t>REPLACE THIS BOX WITH YOUR ORGANIZATION’S</a:t>
            </a:r>
          </a:p>
          <a:p>
            <a:pPr algn="ctr" defTabSz="5409198"/>
            <a:r>
              <a:rPr lang="en-US" altLang="ko-KR" sz="2000" b="1" dirty="0"/>
              <a:t>HIGH RESOLUTION LOGO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53035" y="6765763"/>
            <a:ext cx="9331438" cy="1699957"/>
          </a:xfrm>
          <a:prstGeom prst="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71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533347" y="33774730"/>
            <a:ext cx="9357408" cy="158207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71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3686" y="7228163"/>
            <a:ext cx="923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프로그램 선정 이유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0550408" y="34163043"/>
            <a:ext cx="923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프로그램 운영 결과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53035" y="18808400"/>
            <a:ext cx="9331438" cy="169995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71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48725" y="19196756"/>
            <a:ext cx="923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프로그램 운영 과정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0498295" y="36291886"/>
            <a:ext cx="936636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489" indent="-571489" algn="just">
              <a:buBlip>
                <a:blip r:embed="rId3"/>
              </a:buBlip>
            </a:pP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기존의 주제선택 프로그램은 교사들에게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생소한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분야를 교과에 접목한 수업이 대부분이었다</a:t>
            </a:r>
            <a:r>
              <a:rPr lang="en-US" altLang="ko-KR" sz="3400" dirty="0">
                <a:latin typeface="HY수평선B" pitchFamily="18" charset="-127"/>
                <a:ea typeface="HY수평선B" pitchFamily="18" charset="-127"/>
              </a:rPr>
              <a:t>.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하지만 이 프로그램은 국어과 교육과정을 토대로 학생들의 토론을 통해 사고력을 확장시키는 활동으로 구성되어 수업 준비의 부담으로부터 자유로웠다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</a:t>
            </a:r>
          </a:p>
          <a:p>
            <a:pPr marL="571489" indent="-571489">
              <a:buBlip>
                <a:blip r:embed="rId3"/>
              </a:buBlip>
            </a:pPr>
            <a:endParaRPr lang="ko-KR" altLang="en-US" sz="3400" dirty="0"/>
          </a:p>
          <a:p>
            <a:pPr marL="571489" indent="-571489" algn="just">
              <a:buBlip>
                <a:blip r:embed="rId3"/>
              </a:buBlip>
            </a:pP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매 </a:t>
            </a:r>
            <a:r>
              <a:rPr lang="ko-KR" altLang="en-US" sz="3400" dirty="0" err="1" smtClean="0">
                <a:latin typeface="HY수평선B" pitchFamily="18" charset="-127"/>
                <a:ea typeface="HY수평선B" pitchFamily="18" charset="-127"/>
              </a:rPr>
              <a:t>차시별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프로그램 말미에 학습 내용과 관련된 직업을 소개하고 이과 연계해 학생들이 다양한 활동을 함으로써 진로탐색이 가능한 수업을 할 수 있었다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</a:t>
            </a:r>
            <a:endParaRPr lang="ko-KR" altLang="en-US" sz="3400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0402550" y="36799551"/>
            <a:ext cx="9180978" cy="138516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718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0423010" y="36990663"/>
            <a:ext cx="914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제</a:t>
            </a:r>
            <a:r>
              <a:rPr lang="ko-KR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언</a:t>
            </a: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0402550" y="38184712"/>
            <a:ext cx="90374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489" indent="-571489" algn="just">
              <a:buBlip>
                <a:blip r:embed="rId3"/>
              </a:buBlip>
            </a:pP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토론 </a:t>
            </a:r>
            <a:r>
              <a:rPr lang="ko-KR" altLang="en-US" sz="3400" dirty="0" err="1">
                <a:latin typeface="HY수평선B" pitchFamily="18" charset="-127"/>
                <a:ea typeface="HY수평선B" pitchFamily="18" charset="-127"/>
              </a:rPr>
              <a:t>모둠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 구성을 학생 자유 의지로 하게 하자 언어 능력이 뛰어난 친구들과 같은 </a:t>
            </a:r>
            <a:r>
              <a:rPr lang="ko-KR" altLang="en-US" sz="3400" dirty="0" err="1">
                <a:latin typeface="HY수평선B" pitchFamily="18" charset="-127"/>
                <a:ea typeface="HY수평선B" pitchFamily="18" charset="-127"/>
              </a:rPr>
              <a:t>모둠이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 되려 하고 표현 활동에 미숙하거나 </a:t>
            </a:r>
            <a:r>
              <a:rPr lang="ko-KR" altLang="en-US" sz="3400" dirty="0" err="1">
                <a:latin typeface="HY수평선B" pitchFamily="18" charset="-127"/>
                <a:ea typeface="HY수평선B" pitchFamily="18" charset="-127"/>
              </a:rPr>
              <a:t>모둠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 활동에 비협조적인 친구들을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꺼리는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현상이 두드러졌다</a:t>
            </a:r>
            <a:r>
              <a:rPr lang="en-US" altLang="ko-KR" sz="3400" dirty="0">
                <a:latin typeface="HY수평선B" pitchFamily="18" charset="-127"/>
                <a:ea typeface="HY수평선B" pitchFamily="18" charset="-127"/>
              </a:rPr>
              <a:t>.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마음에 상처 입는 학생 없이 </a:t>
            </a:r>
            <a:r>
              <a:rPr lang="ko-KR" altLang="en-US" sz="3400" dirty="0" err="1">
                <a:latin typeface="HY수평선B" pitchFamily="18" charset="-127"/>
                <a:ea typeface="HY수평선B" pitchFamily="18" charset="-127"/>
              </a:rPr>
              <a:t>모둠원을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 균형 있게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배치하는 방법에 대한 모색이 필요하다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</a:t>
            </a:r>
            <a:endParaRPr lang="ko-KR" altLang="en-US" sz="3400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20443471" y="7806951"/>
            <a:ext cx="914005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489" indent="-571489" algn="just">
              <a:buBlip>
                <a:blip r:embed="rId3"/>
              </a:buBlip>
            </a:pP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무에서 유를 창조하는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활동이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아닌</a:t>
            </a:r>
            <a:r>
              <a:rPr lang="en-US" altLang="ko-KR" sz="3400" dirty="0">
                <a:latin typeface="HY수평선B" pitchFamily="18" charset="-127"/>
                <a:ea typeface="HY수평선B" pitchFamily="18" charset="-127"/>
              </a:rPr>
              <a:t>,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학생들의 잠재력을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이끌어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낼 수 있는 어렵지 않은 활동을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통해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그 결과물로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성공의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경험 즉</a:t>
            </a:r>
            <a:r>
              <a:rPr lang="en-US" altLang="ko-KR" sz="3400" dirty="0">
                <a:latin typeface="HY수평선B" pitchFamily="18" charset="-127"/>
                <a:ea typeface="HY수평선B" pitchFamily="18" charset="-127"/>
              </a:rPr>
              <a:t>, </a:t>
            </a:r>
            <a:r>
              <a:rPr lang="ko-KR" altLang="en-US" sz="3400" dirty="0" err="1" smtClean="0">
                <a:latin typeface="HY수평선B" pitchFamily="18" charset="-127"/>
                <a:ea typeface="HY수평선B" pitchFamily="18" charset="-127"/>
              </a:rPr>
              <a:t>효능감을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느낄 수 있었다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</a:t>
            </a:r>
          </a:p>
          <a:p>
            <a:endParaRPr lang="ko-KR" altLang="en-US" sz="3400" dirty="0">
              <a:latin typeface="HY수평선B" pitchFamily="18" charset="-127"/>
              <a:ea typeface="HY수평선B" pitchFamily="18" charset="-127"/>
            </a:endParaRPr>
          </a:p>
          <a:p>
            <a:pPr marL="571489" indent="-571489" algn="just">
              <a:buBlip>
                <a:blip r:embed="rId3"/>
              </a:buBlip>
            </a:pP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“재미있는 활동이 많아서 좋았다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.”,“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친구들의 이야기를 들어볼 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기회가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많아서 좋았다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.”,“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내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언어활동의 문제점을 파악할 수 있었다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.”,“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자신감 있게 발표하는 능력이 생겨서 보람 있었다</a:t>
            </a:r>
            <a:r>
              <a:rPr lang="en-US" altLang="ko-KR" sz="3400" dirty="0" smtClean="0">
                <a:latin typeface="HY수평선B" pitchFamily="18" charset="-127"/>
                <a:ea typeface="HY수평선B" pitchFamily="18" charset="-127"/>
              </a:rPr>
              <a:t>.”</a:t>
            </a: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등 </a:t>
            </a:r>
            <a:r>
              <a:rPr lang="ko-KR" altLang="en-US" sz="3400" dirty="0">
                <a:latin typeface="HY수평선B" pitchFamily="18" charset="-127"/>
                <a:ea typeface="HY수평선B" pitchFamily="18" charset="-127"/>
              </a:rPr>
              <a:t>학생들의 긍정적인 반응이 있었다</a:t>
            </a:r>
            <a:r>
              <a:rPr lang="en-US" altLang="ko-KR" sz="3400" dirty="0">
                <a:latin typeface="HY수평선B" pitchFamily="18" charset="-127"/>
                <a:ea typeface="HY수평선B" pitchFamily="18" charset="-127"/>
              </a:rPr>
              <a:t>. </a:t>
            </a:r>
            <a:endParaRPr lang="en-US" altLang="ko-KR" sz="3400" dirty="0" smtClean="0">
              <a:latin typeface="HY수평선B" pitchFamily="18" charset="-127"/>
              <a:ea typeface="HY수평선B" pitchFamily="18" charset="-127"/>
            </a:endParaRPr>
          </a:p>
          <a:p>
            <a:endParaRPr lang="en-US" altLang="ko-KR" sz="3400" dirty="0">
              <a:latin typeface="HY수평선B" pitchFamily="18" charset="-127"/>
              <a:ea typeface="HY수평선B" pitchFamily="18" charset="-127"/>
            </a:endParaRPr>
          </a:p>
          <a:p>
            <a:pPr marL="571489" indent="-571489">
              <a:buBlip>
                <a:blip r:embed="rId3"/>
              </a:buBlip>
            </a:pPr>
            <a:r>
              <a:rPr lang="ko-KR" altLang="en-US" sz="3400" dirty="0" smtClean="0">
                <a:latin typeface="HY수평선B" pitchFamily="18" charset="-127"/>
                <a:ea typeface="HY수평선B" pitchFamily="18" charset="-127"/>
              </a:rPr>
              <a:t>학생설문조사</a:t>
            </a:r>
            <a:endParaRPr lang="en-US" altLang="ko-KR" sz="3400" dirty="0" smtClean="0"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1028" name="Picture 4" descr="충청북도 교육청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62" y="1294654"/>
            <a:ext cx="4864352" cy="44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13419792" y="35445150"/>
            <a:ext cx="3496979" cy="775635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교사의 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측면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23249632" y="6765763"/>
            <a:ext cx="3343274" cy="751229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학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생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의 측면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106662" y="8723888"/>
            <a:ext cx="3502307" cy="21182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교과 내외</a:t>
            </a:r>
            <a:endParaRPr lang="en-US" altLang="ko-KR" sz="5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ko-KR" alt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융합 수업</a:t>
            </a:r>
            <a:endParaRPr lang="ko-KR" alt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5971014" y="8723888"/>
            <a:ext cx="3613646" cy="21182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토론 ∙실습</a:t>
            </a:r>
            <a:endParaRPr lang="en-US" altLang="ko-KR" sz="5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ko-KR" alt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중심수업</a:t>
            </a:r>
            <a:endParaRPr lang="ko-KR" alt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28" name="덧셈 기호 27"/>
          <p:cNvSpPr/>
          <p:nvPr/>
        </p:nvSpPr>
        <p:spPr>
          <a:xfrm>
            <a:off x="4886325" y="9136025"/>
            <a:ext cx="828675" cy="1465300"/>
          </a:xfrm>
          <a:prstGeom prst="mathPlus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자유형 86"/>
          <p:cNvSpPr/>
          <p:nvPr/>
        </p:nvSpPr>
        <p:spPr bwMode="auto">
          <a:xfrm rot="5400000" flipV="1">
            <a:off x="4449058" y="8287348"/>
            <a:ext cx="1607464" cy="7117135"/>
          </a:xfrm>
          <a:custGeom>
            <a:avLst/>
            <a:gdLst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6380690"/>
              <a:gd name="connsiteX1" fmla="*/ 4025260 w 5072098"/>
              <a:gd name="connsiteY1" fmla="*/ 655929 h 6380690"/>
              <a:gd name="connsiteX2" fmla="*/ 4025260 w 5072098"/>
              <a:gd name="connsiteY2" fmla="*/ 0 h 6380690"/>
              <a:gd name="connsiteX3" fmla="*/ 5072098 w 5072098"/>
              <a:gd name="connsiteY3" fmla="*/ 2143140 h 6380690"/>
              <a:gd name="connsiteX4" fmla="*/ 4025260 w 5072098"/>
              <a:gd name="connsiteY4" fmla="*/ 4286280 h 6380690"/>
              <a:gd name="connsiteX5" fmla="*/ 4025260 w 5072098"/>
              <a:gd name="connsiteY5" fmla="*/ 3630351 h 6380690"/>
              <a:gd name="connsiteX6" fmla="*/ 1535885 w 5072098"/>
              <a:gd name="connsiteY6" fmla="*/ 6380690 h 6380690"/>
              <a:gd name="connsiteX7" fmla="*/ 0 w 5072098"/>
              <a:gd name="connsiteY7" fmla="*/ 655929 h 6380690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5404 w 3637420"/>
              <a:gd name="connsiteY0" fmla="*/ 1681731 h 10061076"/>
              <a:gd name="connsiteX1" fmla="*/ 2590582 w 3637420"/>
              <a:gd name="connsiteY1" fmla="*/ 4336315 h 10061076"/>
              <a:gd name="connsiteX2" fmla="*/ 2590582 w 3637420"/>
              <a:gd name="connsiteY2" fmla="*/ 3680386 h 10061076"/>
              <a:gd name="connsiteX3" fmla="*/ 3637420 w 3637420"/>
              <a:gd name="connsiteY3" fmla="*/ 5823526 h 10061076"/>
              <a:gd name="connsiteX4" fmla="*/ 2590582 w 3637420"/>
              <a:gd name="connsiteY4" fmla="*/ 7966666 h 10061076"/>
              <a:gd name="connsiteX5" fmla="*/ 2590582 w 3637420"/>
              <a:gd name="connsiteY5" fmla="*/ 7310737 h 10061076"/>
              <a:gd name="connsiteX6" fmla="*/ 101207 w 3637420"/>
              <a:gd name="connsiteY6" fmla="*/ 10061076 h 10061076"/>
              <a:gd name="connsiteX7" fmla="*/ 5404 w 3637420"/>
              <a:gd name="connsiteY7" fmla="*/ 1681731 h 10061076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9317513"/>
              <a:gd name="connsiteX1" fmla="*/ 2585178 w 3632016"/>
              <a:gd name="connsiteY1" fmla="*/ 2654584 h 9317513"/>
              <a:gd name="connsiteX2" fmla="*/ 2585178 w 3632016"/>
              <a:gd name="connsiteY2" fmla="*/ 1998655 h 9317513"/>
              <a:gd name="connsiteX3" fmla="*/ 3632016 w 3632016"/>
              <a:gd name="connsiteY3" fmla="*/ 4141795 h 9317513"/>
              <a:gd name="connsiteX4" fmla="*/ 2585178 w 3632016"/>
              <a:gd name="connsiteY4" fmla="*/ 6284935 h 9317513"/>
              <a:gd name="connsiteX5" fmla="*/ 2585178 w 3632016"/>
              <a:gd name="connsiteY5" fmla="*/ 5629006 h 9317513"/>
              <a:gd name="connsiteX6" fmla="*/ 95803 w 3632016"/>
              <a:gd name="connsiteY6" fmla="*/ 8379345 h 9317513"/>
              <a:gd name="connsiteX7" fmla="*/ 0 w 3632016"/>
              <a:gd name="connsiteY7" fmla="*/ 0 h 9317513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871109 w 3632016"/>
              <a:gd name="connsiteY5" fmla="*/ 5284603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555425"/>
              <a:gd name="connsiteY0" fmla="*/ 0 h 8379345"/>
              <a:gd name="connsiteX1" fmla="*/ 2894936 w 3555425"/>
              <a:gd name="connsiteY1" fmla="*/ 3097389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90024 w 3555425"/>
              <a:gd name="connsiteY5" fmla="*/ 5240279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60923 w 3555425"/>
              <a:gd name="connsiteY5" fmla="*/ 5290941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1050639 w 3459622"/>
              <a:gd name="connsiteY0" fmla="*/ 0 h 8974048"/>
              <a:gd name="connsiteX1" fmla="*/ 2711843 w 3459622"/>
              <a:gd name="connsiteY1" fmla="*/ 3636181 h 8974048"/>
              <a:gd name="connsiteX2" fmla="*/ 2489375 w 3459622"/>
              <a:gd name="connsiteY2" fmla="*/ 2593358 h 8974048"/>
              <a:gd name="connsiteX3" fmla="*/ 3459622 w 3459622"/>
              <a:gd name="connsiteY3" fmla="*/ 4909338 h 8974048"/>
              <a:gd name="connsiteX4" fmla="*/ 2489375 w 3459622"/>
              <a:gd name="connsiteY4" fmla="*/ 6879638 h 8974048"/>
              <a:gd name="connsiteX5" fmla="*/ 2665120 w 3459622"/>
              <a:gd name="connsiteY5" fmla="*/ 5885644 h 8974048"/>
              <a:gd name="connsiteX6" fmla="*/ 0 w 3459622"/>
              <a:gd name="connsiteY6" fmla="*/ 8974048 h 8974048"/>
              <a:gd name="connsiteX7" fmla="*/ 1050639 w 3459622"/>
              <a:gd name="connsiteY7" fmla="*/ 0 h 8974048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399881"/>
              <a:gd name="connsiteY0" fmla="*/ 0 h 9338303"/>
              <a:gd name="connsiteX1" fmla="*/ 1661204 w 2399881"/>
              <a:gd name="connsiteY1" fmla="*/ 3636181 h 9338303"/>
              <a:gd name="connsiteX2" fmla="*/ 1438736 w 2399881"/>
              <a:gd name="connsiteY2" fmla="*/ 2593358 h 9338303"/>
              <a:gd name="connsiteX3" fmla="*/ 2399881 w 2399881"/>
              <a:gd name="connsiteY3" fmla="*/ 4771307 h 9338303"/>
              <a:gd name="connsiteX4" fmla="*/ 1438736 w 2399881"/>
              <a:gd name="connsiteY4" fmla="*/ 6879638 h 9338303"/>
              <a:gd name="connsiteX5" fmla="*/ 1614481 w 2399881"/>
              <a:gd name="connsiteY5" fmla="*/ 5885644 h 9338303"/>
              <a:gd name="connsiteX6" fmla="*/ 65750 w 2399881"/>
              <a:gd name="connsiteY6" fmla="*/ 9338303 h 9338303"/>
              <a:gd name="connsiteX7" fmla="*/ 0 w 2399881"/>
              <a:gd name="connsiteY7" fmla="*/ 0 h 933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9881" h="9338303">
                <a:moveTo>
                  <a:pt x="0" y="0"/>
                </a:moveTo>
                <a:cubicBezTo>
                  <a:pt x="732297" y="2830006"/>
                  <a:pt x="1440198" y="3616854"/>
                  <a:pt x="1661204" y="3636181"/>
                </a:cubicBezTo>
                <a:lnTo>
                  <a:pt x="1438736" y="2593358"/>
                </a:lnTo>
                <a:lnTo>
                  <a:pt x="2399881" y="4771307"/>
                </a:lnTo>
                <a:lnTo>
                  <a:pt x="1438736" y="6879638"/>
                </a:lnTo>
                <a:lnTo>
                  <a:pt x="1614481" y="5885644"/>
                </a:lnTo>
                <a:cubicBezTo>
                  <a:pt x="1231126" y="6063806"/>
                  <a:pt x="575329" y="6762157"/>
                  <a:pt x="65750" y="9338303"/>
                </a:cubicBezTo>
                <a:cubicBezTo>
                  <a:pt x="65750" y="8346829"/>
                  <a:pt x="5404" y="168173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DE642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 eaLnBrk="0" latinLnBrk="0" hangingPunct="0">
              <a:defRPr/>
            </a:pPr>
            <a:endParaRPr lang="ko-KR" altLang="en-US" sz="2000">
              <a:solidFill>
                <a:srgbClr val="FFFFFF"/>
              </a:solidFill>
              <a:latin typeface="굴림"/>
              <a:ea typeface="굴림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106662" y="12929867"/>
            <a:ext cx="8477997" cy="1523494"/>
          </a:xfrm>
          <a:prstGeom prst="ellipse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rgbClr val="F9B65D"/>
                </a:solidFill>
                <a:latin typeface="HY수평선M" pitchFamily="18" charset="-127"/>
                <a:ea typeface="HY수평선M" pitchFamily="18" charset="-127"/>
              </a:rPr>
              <a:t>주제선택 </a:t>
            </a:r>
            <a:r>
              <a:rPr lang="ko-KR" altLang="en-US" sz="5000" b="1" dirty="0" smtClean="0">
                <a:solidFill>
                  <a:srgbClr val="F9B65D"/>
                </a:solidFill>
                <a:latin typeface="HY수평선M" pitchFamily="18" charset="-127"/>
                <a:ea typeface="HY수평선M" pitchFamily="18" charset="-127"/>
              </a:rPr>
              <a:t>수업</a:t>
            </a:r>
            <a:endParaRPr lang="en-US" altLang="ko-KR" sz="5000" b="1" dirty="0">
              <a:solidFill>
                <a:srgbClr val="F9B65D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1207036" y="14760002"/>
            <a:ext cx="8406198" cy="3086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</a:rPr>
              <a:t>학생들이 교과를 배우는 </a:t>
            </a:r>
            <a:endParaRPr lang="en-US" altLang="ko-KR" sz="43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</a:endParaRPr>
          </a:p>
          <a:p>
            <a:pPr algn="ctr"/>
            <a:r>
              <a:rPr lang="ko-KR" altLang="en-US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</a:rPr>
              <a:t>이유를 체득하며 교과와 </a:t>
            </a:r>
            <a:r>
              <a:rPr lang="ko-KR" altLang="en-US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</a:rPr>
              <a:t>관련된 </a:t>
            </a:r>
            <a:r>
              <a:rPr lang="ko-KR" altLang="en-US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</a:rPr>
              <a:t>직업을 탐색할 수 있는 </a:t>
            </a:r>
            <a:r>
              <a:rPr lang="ko-KR" altLang="en-US" sz="4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</a:rPr>
              <a:t>수업</a:t>
            </a:r>
            <a:endParaRPr lang="en-US" altLang="ko-KR" sz="43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1430884" y="20817699"/>
            <a:ext cx="7829551" cy="775635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1~2</a:t>
            </a:r>
            <a:r>
              <a:rPr lang="ko-KR" alt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차시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: 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말과 글이 태어났어요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.</a:t>
            </a:r>
          </a:p>
        </p:txBody>
      </p:sp>
      <p:pic>
        <p:nvPicPr>
          <p:cNvPr id="1030" name="Picture 6" descr="C:\Users\kangy_000\Desktop\1,2차시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9" y="21841965"/>
            <a:ext cx="9335159" cy="44303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ngy_000\Desktop\1,2cktl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99" y="26303735"/>
            <a:ext cx="4895029" cy="39549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ngy_000\Desktop\1,2차시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9" y="26303734"/>
            <a:ext cx="4454075" cy="39549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모서리가 둥근 직사각형 98"/>
          <p:cNvSpPr/>
          <p:nvPr/>
        </p:nvSpPr>
        <p:spPr>
          <a:xfrm>
            <a:off x="695885" y="30575185"/>
            <a:ext cx="9349103" cy="29257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단어에서 연상되는 내용을 </a:t>
            </a:r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글자와 그림을 이용해 꾸밈으로써</a:t>
            </a:r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한글의 아름다움과 소중함을 </a:t>
            </a:r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느낀 활동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2103652" y="33730158"/>
            <a:ext cx="6484014" cy="775635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3~4</a:t>
            </a:r>
            <a:r>
              <a:rPr lang="ko-KR" alt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차시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: 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우리 대화할까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?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608968" y="22136100"/>
            <a:ext cx="5220831" cy="7810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상호평가 중인 학생들</a:t>
            </a:r>
            <a:endParaRPr lang="ko-KR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4" name="Picture 10" descr="C:\Users\kangy_000\Desktop\3,4차시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5" y="34764304"/>
            <a:ext cx="4468019" cy="50692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ngy_000\Desktop\3,4차시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45" y="34764303"/>
            <a:ext cx="4881084" cy="50692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모서리가 둥근 직사각형 122"/>
          <p:cNvSpPr/>
          <p:nvPr/>
        </p:nvSpPr>
        <p:spPr>
          <a:xfrm>
            <a:off x="721425" y="40062149"/>
            <a:ext cx="9363048" cy="22344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무한도전의 한 장면을 평가하며 </a:t>
            </a:r>
            <a:endParaRPr lang="en-US" altLang="ko-KR" sz="39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3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원활한 의사소통을 위해 </a:t>
            </a:r>
            <a:endParaRPr lang="en-US" altLang="ko-KR" sz="39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3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가져야 할 태도에 대해 토론</a:t>
            </a:r>
            <a:endParaRPr lang="en-US" altLang="ko-KR" sz="39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11773224" y="6765763"/>
            <a:ext cx="6924300" cy="775635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7~8</a:t>
            </a:r>
            <a:r>
              <a:rPr lang="ko-KR" alt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차시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: 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우리 토의 할까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?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1036" name="Picture 12" descr="C:\Users\kangy_000\Desktop\7,8차시 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14" y="7751490"/>
            <a:ext cx="4561121" cy="46119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kangy_000\Desktop\7,8차시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15" y="12466010"/>
            <a:ext cx="4564521" cy="47096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모서리가 둥근 직사각형 124"/>
          <p:cNvSpPr/>
          <p:nvPr/>
        </p:nvSpPr>
        <p:spPr>
          <a:xfrm>
            <a:off x="15473801" y="7926044"/>
            <a:ext cx="4396275" cy="38852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인류 종말의 날</a:t>
            </a:r>
            <a:r>
              <a:rPr lang="en-US" altLang="ko-KR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,</a:t>
            </a:r>
            <a:r>
              <a:rPr lang="ko-KR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 </a:t>
            </a:r>
            <a:endParaRPr lang="en-US" altLang="ko-KR" sz="38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7</a:t>
            </a:r>
            <a:r>
              <a:rPr lang="ko-KR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명이 들어갈 수 있는 생존 캡슐에 </a:t>
            </a:r>
            <a:r>
              <a:rPr lang="en-US" altLang="ko-KR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10</a:t>
            </a:r>
            <a:r>
              <a:rPr lang="ko-KR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명의 사람 중 누구를 제외할 </a:t>
            </a:r>
            <a:endParaRPr lang="en-US" altLang="ko-KR" sz="38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것인지 토론</a:t>
            </a:r>
            <a:endParaRPr lang="en-US" altLang="ko-KR" sz="38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15494478" y="13210499"/>
            <a:ext cx="4396275" cy="25768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토론 후 </a:t>
            </a:r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모둠원들이</a:t>
            </a:r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 </a:t>
            </a:r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서로를 평가한 체크리스트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3115001" y="12466010"/>
            <a:ext cx="362874" cy="1836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12243463" y="15050940"/>
            <a:ext cx="192084" cy="1450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12339505" y="17458284"/>
            <a:ext cx="5893539" cy="775635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9~10</a:t>
            </a:r>
            <a:r>
              <a:rPr lang="ko-KR" alt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차시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: 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소설과 현실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Picture 7" descr="C:\Users\kangy_000\Desktop\9,10차시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14" y="18485282"/>
            <a:ext cx="9305342" cy="47222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모서리가 둥근 직사각형 87"/>
          <p:cNvSpPr/>
          <p:nvPr/>
        </p:nvSpPr>
        <p:spPr>
          <a:xfrm>
            <a:off x="10579993" y="23504466"/>
            <a:ext cx="9310762" cy="22408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신문 기사와 소설 속 상황의 </a:t>
            </a:r>
            <a:endParaRPr lang="en-US" altLang="ko-KR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공통점을 찾으며 소설과 현실의 </a:t>
            </a:r>
            <a:endParaRPr lang="en-US" altLang="ko-KR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관계를 생각해 보는 활동</a:t>
            </a:r>
            <a:endParaRPr lang="en-US" altLang="ko-KR" sz="44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12404917" y="25915917"/>
            <a:ext cx="5614136" cy="775635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11~12</a:t>
            </a:r>
            <a:r>
              <a:rPr lang="ko-KR" alt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차시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: 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시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와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M" pitchFamily="18" charset="-127"/>
                <a:ea typeface="HY수평선M" pitchFamily="18" charset="-127"/>
              </a:rPr>
              <a:t> 현실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M" pitchFamily="18" charset="-127"/>
              <a:ea typeface="HY수평선M" pitchFamily="18" charset="-127"/>
            </a:endParaRPr>
          </a:p>
        </p:txBody>
      </p:sp>
      <p:pic>
        <p:nvPicPr>
          <p:cNvPr id="22" name="Picture 8" descr="C:\Users\kangy_000\Desktop\11,12차시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16" y="26908349"/>
            <a:ext cx="9331440" cy="55695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모서리가 둥근 직사각형 110"/>
          <p:cNvSpPr/>
          <p:nvPr/>
        </p:nvSpPr>
        <p:spPr>
          <a:xfrm>
            <a:off x="10533216" y="32737967"/>
            <a:ext cx="9305341" cy="7293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양재튼튼체B" pitchFamily="18" charset="-127"/>
                <a:ea typeface="양재튼튼체B" pitchFamily="18" charset="-127"/>
                <a:cs typeface="Arial" panose="020B0604020202020204" pitchFamily="34" charset="0"/>
              </a:rPr>
              <a:t>현실 속 우리 모습을 시로 표현한 활동</a:t>
            </a:r>
            <a:endParaRPr lang="en-US" altLang="ko-KR" sz="3900" dirty="0">
              <a:solidFill>
                <a:schemeClr val="tx1">
                  <a:lumMod val="75000"/>
                  <a:lumOff val="25000"/>
                </a:schemeClr>
              </a:solidFill>
              <a:latin typeface="양재튼튼체B" pitchFamily="18" charset="-127"/>
              <a:ea typeface="양재튼튼체B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23" name="차트 22"/>
          <p:cNvGraphicFramePr/>
          <p:nvPr>
            <p:extLst>
              <p:ext uri="{D42A27DB-BD31-4B8C-83A1-F6EECF244321}">
                <p14:modId xmlns:p14="http://schemas.microsoft.com/office/powerpoint/2010/main" val="830260205"/>
              </p:ext>
            </p:extLst>
          </p:nvPr>
        </p:nvGraphicFramePr>
        <p:xfrm>
          <a:off x="20697825" y="15787332"/>
          <a:ext cx="8742169" cy="385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0" name="사각형 설명선 29"/>
          <p:cNvSpPr/>
          <p:nvPr/>
        </p:nvSpPr>
        <p:spPr>
          <a:xfrm>
            <a:off x="21799772" y="14705716"/>
            <a:ext cx="6242996" cy="1081616"/>
          </a:xfrm>
          <a:prstGeom prst="wedge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/>
              <a:t>1. </a:t>
            </a:r>
            <a:r>
              <a:rPr lang="ko-KR" altLang="en-US" sz="3000" dirty="0" smtClean="0"/>
              <a:t>학습지의 내용이 흥미롭습니까</a:t>
            </a:r>
            <a:r>
              <a:rPr lang="en-US" altLang="ko-KR" sz="3000" dirty="0" smtClean="0"/>
              <a:t>?</a:t>
            </a:r>
            <a:endParaRPr lang="ko-KR" altLang="en-US" sz="3000" dirty="0"/>
          </a:p>
        </p:txBody>
      </p:sp>
      <p:graphicFrame>
        <p:nvGraphicFramePr>
          <p:cNvPr id="115" name="차트 114"/>
          <p:cNvGraphicFramePr/>
          <p:nvPr>
            <p:extLst>
              <p:ext uri="{D42A27DB-BD31-4B8C-83A1-F6EECF244321}">
                <p14:modId xmlns:p14="http://schemas.microsoft.com/office/powerpoint/2010/main" val="2067953562"/>
              </p:ext>
            </p:extLst>
          </p:nvPr>
        </p:nvGraphicFramePr>
        <p:xfrm>
          <a:off x="20823024" y="20846423"/>
          <a:ext cx="8616969" cy="3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7" name="사각형 설명선 116"/>
          <p:cNvSpPr/>
          <p:nvPr/>
        </p:nvSpPr>
        <p:spPr>
          <a:xfrm>
            <a:off x="21799771" y="19771752"/>
            <a:ext cx="6242997" cy="1073492"/>
          </a:xfrm>
          <a:prstGeom prst="wedge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/>
              <a:t>2</a:t>
            </a:r>
            <a:r>
              <a:rPr lang="en-US" altLang="ko-KR" sz="3000" dirty="0" smtClean="0"/>
              <a:t>. </a:t>
            </a:r>
            <a:r>
              <a:rPr lang="ko-KR" altLang="en-US" sz="3000" dirty="0" smtClean="0"/>
              <a:t>학습지 활동이 당신의 국어능력 향상에 도움을 줍니까</a:t>
            </a:r>
            <a:r>
              <a:rPr lang="en-US" altLang="ko-KR" sz="3000" dirty="0" smtClean="0"/>
              <a:t>?</a:t>
            </a:r>
            <a:endParaRPr lang="ko-KR" altLang="en-US" sz="3000" dirty="0"/>
          </a:p>
        </p:txBody>
      </p:sp>
      <p:graphicFrame>
        <p:nvGraphicFramePr>
          <p:cNvPr id="118" name="차트 117"/>
          <p:cNvGraphicFramePr/>
          <p:nvPr>
            <p:extLst>
              <p:ext uri="{D42A27DB-BD31-4B8C-83A1-F6EECF244321}">
                <p14:modId xmlns:p14="http://schemas.microsoft.com/office/powerpoint/2010/main" val="2195600213"/>
              </p:ext>
            </p:extLst>
          </p:nvPr>
        </p:nvGraphicFramePr>
        <p:xfrm>
          <a:off x="21068145" y="26303733"/>
          <a:ext cx="8340028" cy="395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19" name="사각형 설명선 118"/>
          <p:cNvSpPr/>
          <p:nvPr/>
        </p:nvSpPr>
        <p:spPr>
          <a:xfrm>
            <a:off x="21799773" y="24922218"/>
            <a:ext cx="6242995" cy="1145138"/>
          </a:xfrm>
          <a:prstGeom prst="wedge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/>
              <a:t>3. </a:t>
            </a:r>
            <a:r>
              <a:rPr lang="ko-KR" altLang="en-US" sz="3000" dirty="0" smtClean="0"/>
              <a:t>활동을 통해 국어 능력이 필요한 직업에 대해 더 잘 알게 되었습니까</a:t>
            </a:r>
            <a:r>
              <a:rPr lang="en-US" altLang="ko-KR" sz="3000" dirty="0" smtClean="0"/>
              <a:t>?</a:t>
            </a:r>
            <a:endParaRPr lang="ko-KR" altLang="en-US" sz="3000" dirty="0"/>
          </a:p>
        </p:txBody>
      </p:sp>
      <p:sp>
        <p:nvSpPr>
          <p:cNvPr id="120" name="사각형 설명선 119"/>
          <p:cNvSpPr/>
          <p:nvPr/>
        </p:nvSpPr>
        <p:spPr>
          <a:xfrm>
            <a:off x="21892001" y="30841147"/>
            <a:ext cx="6150767" cy="1360312"/>
          </a:xfrm>
          <a:prstGeom prst="wedge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 smtClean="0"/>
              <a:t>4. </a:t>
            </a:r>
            <a:r>
              <a:rPr lang="ko-KR" altLang="en-US" sz="3000" dirty="0" smtClean="0"/>
              <a:t>친구들과의 토론을 통해 나의 생각이 성장하였나요</a:t>
            </a:r>
            <a:r>
              <a:rPr lang="en-US" altLang="ko-KR" sz="3000" dirty="0" smtClean="0"/>
              <a:t>?</a:t>
            </a:r>
            <a:endParaRPr lang="ko-KR" altLang="en-US" sz="3000" dirty="0"/>
          </a:p>
        </p:txBody>
      </p:sp>
      <p:graphicFrame>
        <p:nvGraphicFramePr>
          <p:cNvPr id="121" name="차트 120"/>
          <p:cNvGraphicFramePr/>
          <p:nvPr>
            <p:extLst>
              <p:ext uri="{D42A27DB-BD31-4B8C-83A1-F6EECF244321}">
                <p14:modId xmlns:p14="http://schemas.microsoft.com/office/powerpoint/2010/main" val="2430935083"/>
              </p:ext>
            </p:extLst>
          </p:nvPr>
        </p:nvGraphicFramePr>
        <p:xfrm>
          <a:off x="20715246" y="32596269"/>
          <a:ext cx="8596508" cy="36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직사각형 1"/>
          <p:cNvSpPr/>
          <p:nvPr/>
        </p:nvSpPr>
        <p:spPr>
          <a:xfrm>
            <a:off x="8811358" y="914400"/>
            <a:ext cx="17781548" cy="291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00" b="1" dirty="0" smtClean="0">
                <a:solidFill>
                  <a:srgbClr val="FF0000"/>
                </a:solidFill>
              </a:rPr>
              <a:t>예시 자료 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2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ritannic Bold 나눔고딕">
      <a:majorFont>
        <a:latin typeface="Britannic Bold"/>
        <a:ea typeface="나눔고딕"/>
        <a:cs typeface=""/>
      </a:majorFont>
      <a:minorFont>
        <a:latin typeface="Arial Narrow"/>
        <a:ea typeface="나눔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</TotalTime>
  <Words>358</Words>
  <Application>Microsoft Office PowerPoint</Application>
  <PresentationFormat>사용자 지정</PresentationFormat>
  <Paragraphs>58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Manager>박희훈</Manager>
  <Company>리온 커뮤니케이션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푸른웨이브 논문포스터</dc:subject>
  <dc:creator>Registered User</dc:creator>
  <cp:keywords>www.rion-ppt.com</cp:keywords>
  <dc:description>모든 콘텐츠의 저작권은 RION 에게 있으며, 위 내용에 어긋나는 어떤 행위에 관해서 본 콘텐츠의 저작권자는 사법기관에 고소할 수 있으며 해당 당사자에게 손해배상을청구할 수 있습니다.</dc:description>
  <cp:lastModifiedBy>오지현</cp:lastModifiedBy>
  <cp:revision>91</cp:revision>
  <dcterms:created xsi:type="dcterms:W3CDTF">2016-06-14T11:47:15Z</dcterms:created>
  <dcterms:modified xsi:type="dcterms:W3CDTF">2017-01-18T07:12:49Z</dcterms:modified>
</cp:coreProperties>
</file>